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9144000" cy="6858000"/>
  <p:embeddedFontLst>
    <p:embeddedFont>
      <p:font typeface="Calibri" panose="020F0502020204030204" pitchFamily="34" charset="0"/>
      <p:regular r:id="rId25"/>
      <p:bold r:id="rId26"/>
      <p:italic r:id="rId27"/>
      <p:boldItalic r:id="rId28"/>
    </p:embeddedFont>
    <p:embeddedFont>
      <p:font typeface="Tahoma" panose="020B0604030504040204" pitchFamily="34"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ihcDcfX0Ut+1Ucq2bP9SJOrqvRp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75290B5-7A60-4916-8159-B17513CDF78D}">
  <a:tblStyle styleId="{575290B5-7A60-4916-8159-B17513CDF78D}"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1416" y="7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4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44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513"/>
            <a:ext cx="3962400" cy="3444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0: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10: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1: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11: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2: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12: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3: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13: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4: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14: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5: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15: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6: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16: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7: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7: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8: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18: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9: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9: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 name="Google Shape;54;p2: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20: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20: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20: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1: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21: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2: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22: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3: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 name="Google Shape;60;p3: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4: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 name="Google Shape;67;p4: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5: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p5: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6: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6: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7: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7: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8: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8: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9: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9: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9: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736663" y="161036"/>
            <a:ext cx="7670673" cy="13652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400" b="0" i="0">
                <a:solidFill>
                  <a:schemeClr val="lt1"/>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4"/>
          <p:cNvSpPr txBox="1">
            <a:spLocks noGrp="1"/>
          </p:cNvSpPr>
          <p:nvPr>
            <p:ph type="body" idx="1"/>
          </p:nvPr>
        </p:nvSpPr>
        <p:spPr>
          <a:xfrm>
            <a:off x="762000" y="1600199"/>
            <a:ext cx="4346575" cy="472440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b="0" i="0">
                <a:solidFill>
                  <a:schemeClr val="dk1"/>
                </a:solidFil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 name="Google Shape;20;p24"/>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4"/>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4"/>
          <p:cNvSpPr txBox="1">
            <a:spLocks noGrp="1"/>
          </p:cNvSpPr>
          <p:nvPr>
            <p:ph type="sldNum" idx="12"/>
          </p:nvPr>
        </p:nvSpPr>
        <p:spPr>
          <a:xfrm>
            <a:off x="6583680" y="6377940"/>
            <a:ext cx="210312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3"/>
        <p:cNvGrpSpPr/>
        <p:nvPr/>
      </p:nvGrpSpPr>
      <p:grpSpPr>
        <a:xfrm>
          <a:off x="0" y="0"/>
          <a:ext cx="0" cy="0"/>
          <a:chOff x="0" y="0"/>
          <a:chExt cx="0" cy="0"/>
        </a:xfrm>
      </p:grpSpPr>
      <p:sp>
        <p:nvSpPr>
          <p:cNvPr id="24" name="Google Shape;24;p25"/>
          <p:cNvSpPr txBox="1">
            <a:spLocks noGrp="1"/>
          </p:cNvSpPr>
          <p:nvPr>
            <p:ph type="title"/>
          </p:nvPr>
        </p:nvSpPr>
        <p:spPr>
          <a:xfrm>
            <a:off x="736663" y="161036"/>
            <a:ext cx="7670673" cy="13652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400" b="0" i="0">
                <a:solidFill>
                  <a:schemeClr val="lt1"/>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5"/>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5"/>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5"/>
          <p:cNvSpPr txBox="1">
            <a:spLocks noGrp="1"/>
          </p:cNvSpPr>
          <p:nvPr>
            <p:ph type="sldNum" idx="12"/>
          </p:nvPr>
        </p:nvSpPr>
        <p:spPr>
          <a:xfrm>
            <a:off x="6583680" y="6377940"/>
            <a:ext cx="210312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8"/>
        <p:cNvGrpSpPr/>
        <p:nvPr/>
      </p:nvGrpSpPr>
      <p:grpSpPr>
        <a:xfrm>
          <a:off x="0" y="0"/>
          <a:ext cx="0" cy="0"/>
          <a:chOff x="0" y="0"/>
          <a:chExt cx="0" cy="0"/>
        </a:xfrm>
      </p:grpSpPr>
      <p:sp>
        <p:nvSpPr>
          <p:cNvPr id="29" name="Google Shape;29;p26"/>
          <p:cNvSpPr txBox="1">
            <a:spLocks noGrp="1"/>
          </p:cNvSpPr>
          <p:nvPr>
            <p:ph type="ctrTitle"/>
          </p:nvPr>
        </p:nvSpPr>
        <p:spPr>
          <a:xfrm>
            <a:off x="685800" y="2125980"/>
            <a:ext cx="7772400" cy="14401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6"/>
          <p:cNvSpPr txBox="1">
            <a:spLocks noGrp="1"/>
          </p:cNvSpPr>
          <p:nvPr>
            <p:ph type="subTitle" idx="1"/>
          </p:nvPr>
        </p:nvSpPr>
        <p:spPr>
          <a:xfrm>
            <a:off x="1371600" y="3840480"/>
            <a:ext cx="6400800" cy="17145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6"/>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6"/>
          <p:cNvSpPr txBox="1">
            <a:spLocks noGrp="1"/>
          </p:cNvSpPr>
          <p:nvPr>
            <p:ph type="sldNum" idx="12"/>
          </p:nvPr>
        </p:nvSpPr>
        <p:spPr>
          <a:xfrm>
            <a:off x="6583680" y="6377940"/>
            <a:ext cx="210312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4"/>
        <p:cNvGrpSpPr/>
        <p:nvPr/>
      </p:nvGrpSpPr>
      <p:grpSpPr>
        <a:xfrm>
          <a:off x="0" y="0"/>
          <a:ext cx="0" cy="0"/>
          <a:chOff x="0" y="0"/>
          <a:chExt cx="0" cy="0"/>
        </a:xfrm>
      </p:grpSpPr>
      <p:sp>
        <p:nvSpPr>
          <p:cNvPr id="35" name="Google Shape;35;p27"/>
          <p:cNvSpPr txBox="1">
            <a:spLocks noGrp="1"/>
          </p:cNvSpPr>
          <p:nvPr>
            <p:ph type="title"/>
          </p:nvPr>
        </p:nvSpPr>
        <p:spPr>
          <a:xfrm>
            <a:off x="736663" y="161036"/>
            <a:ext cx="7670673" cy="13652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400" b="0" i="0">
                <a:solidFill>
                  <a:schemeClr val="lt1"/>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7"/>
          <p:cNvSpPr txBox="1">
            <a:spLocks noGrp="1"/>
          </p:cNvSpPr>
          <p:nvPr>
            <p:ph type="body" idx="1"/>
          </p:nvPr>
        </p:nvSpPr>
        <p:spPr>
          <a:xfrm>
            <a:off x="457200" y="1577340"/>
            <a:ext cx="397764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7" name="Google Shape;37;p27"/>
          <p:cNvSpPr txBox="1">
            <a:spLocks noGrp="1"/>
          </p:cNvSpPr>
          <p:nvPr>
            <p:ph type="body" idx="2"/>
          </p:nvPr>
        </p:nvSpPr>
        <p:spPr>
          <a:xfrm>
            <a:off x="4709160" y="1577340"/>
            <a:ext cx="397764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8" name="Google Shape;38;p27"/>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7"/>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7"/>
          <p:cNvSpPr txBox="1">
            <a:spLocks noGrp="1"/>
          </p:cNvSpPr>
          <p:nvPr>
            <p:ph type="sldNum" idx="12"/>
          </p:nvPr>
        </p:nvSpPr>
        <p:spPr>
          <a:xfrm>
            <a:off x="6583680" y="6377940"/>
            <a:ext cx="210312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1"/>
        <p:cNvGrpSpPr/>
        <p:nvPr/>
      </p:nvGrpSpPr>
      <p:grpSpPr>
        <a:xfrm>
          <a:off x="0" y="0"/>
          <a:ext cx="0" cy="0"/>
          <a:chOff x="0" y="0"/>
          <a:chExt cx="0" cy="0"/>
        </a:xfrm>
      </p:grpSpPr>
      <p:sp>
        <p:nvSpPr>
          <p:cNvPr id="42" name="Google Shape;42;p28"/>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8"/>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8"/>
          <p:cNvSpPr txBox="1">
            <a:spLocks noGrp="1"/>
          </p:cNvSpPr>
          <p:nvPr>
            <p:ph type="sldNum" idx="12"/>
          </p:nvPr>
        </p:nvSpPr>
        <p:spPr>
          <a:xfrm>
            <a:off x="6583680" y="6377940"/>
            <a:ext cx="210312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p:nvPr/>
        </p:nvSpPr>
        <p:spPr>
          <a:xfrm>
            <a:off x="0" y="3175"/>
            <a:ext cx="9144000" cy="1597025"/>
          </a:xfrm>
          <a:custGeom>
            <a:avLst/>
            <a:gdLst/>
            <a:ahLst/>
            <a:cxnLst/>
            <a:rect l="l" t="t" r="r" b="b"/>
            <a:pathLst>
              <a:path w="9144000" h="1597025" extrusionOk="0">
                <a:moveTo>
                  <a:pt x="9144000" y="0"/>
                </a:moveTo>
                <a:lnTo>
                  <a:pt x="0" y="0"/>
                </a:lnTo>
                <a:lnTo>
                  <a:pt x="0" y="1597025"/>
                </a:lnTo>
                <a:lnTo>
                  <a:pt x="9144000" y="1597025"/>
                </a:lnTo>
                <a:lnTo>
                  <a:pt x="9144000" y="0"/>
                </a:lnTo>
                <a:close/>
              </a:path>
            </a:pathLst>
          </a:custGeom>
          <a:solidFill>
            <a:srgbClr val="153B6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23"/>
          <p:cNvSpPr/>
          <p:nvPr/>
        </p:nvSpPr>
        <p:spPr>
          <a:xfrm>
            <a:off x="118871" y="6355079"/>
            <a:ext cx="676656" cy="39624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2;p23"/>
          <p:cNvSpPr txBox="1">
            <a:spLocks noGrp="1"/>
          </p:cNvSpPr>
          <p:nvPr>
            <p:ph type="title"/>
          </p:nvPr>
        </p:nvSpPr>
        <p:spPr>
          <a:xfrm>
            <a:off x="736663" y="161036"/>
            <a:ext cx="7670673" cy="136525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4400" b="0" i="0" u="none" strike="noStrike" cap="none">
                <a:solidFill>
                  <a:schemeClr val="lt1"/>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3"/>
          <p:cNvSpPr txBox="1">
            <a:spLocks noGrp="1"/>
          </p:cNvSpPr>
          <p:nvPr>
            <p:ph type="body" idx="1"/>
          </p:nvPr>
        </p:nvSpPr>
        <p:spPr>
          <a:xfrm>
            <a:off x="762000" y="1600199"/>
            <a:ext cx="4346575" cy="472440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4" name="Google Shape;14;p23"/>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3"/>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3"/>
          <p:cNvSpPr txBox="1">
            <a:spLocks noGrp="1"/>
          </p:cNvSpPr>
          <p:nvPr>
            <p:ph type="sldNum" idx="12"/>
          </p:nvPr>
        </p:nvSpPr>
        <p:spPr>
          <a:xfrm>
            <a:off x="6583680" y="6377940"/>
            <a:ext cx="2103120" cy="342900"/>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b="0" u="non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txBox="1"/>
          <p:nvPr/>
        </p:nvSpPr>
        <p:spPr>
          <a:xfrm>
            <a:off x="535940" y="2120899"/>
            <a:ext cx="8037195" cy="2763321"/>
          </a:xfrm>
          <a:prstGeom prst="rect">
            <a:avLst/>
          </a:prstGeom>
          <a:noFill/>
          <a:ln>
            <a:noFill/>
          </a:ln>
        </p:spPr>
        <p:txBody>
          <a:bodyPr spcFirstLastPara="1" wrap="square" lIns="0" tIns="78725" rIns="0" bIns="0" anchor="t" anchorCtr="0">
            <a:spAutoFit/>
          </a:bodyPr>
          <a:lstStyle/>
          <a:p>
            <a:pPr marL="355600" marR="222884" lvl="0" indent="-342900" algn="l" rtl="0">
              <a:lnSpc>
                <a:spcPct val="105499"/>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Alpha wealth funds is the manager for The Insiders fund, a long-  short equity fund, and a registered investment advisor in the state of Utah .</a:t>
            </a:r>
            <a:endParaRPr/>
          </a:p>
          <a:p>
            <a:pPr marL="0" marR="0" lvl="0" indent="0" algn="l" rtl="0">
              <a:lnSpc>
                <a:spcPct val="100000"/>
              </a:lnSpc>
              <a:spcBef>
                <a:spcPts val="1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355600" marR="5080" lvl="0" indent="-342900" algn="l" rtl="0">
              <a:lnSpc>
                <a:spcPct val="105499"/>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The Insiders Fund is ranked amongst the best performing long short emerging funds.</a:t>
            </a:r>
            <a:endParaRPr/>
          </a:p>
          <a:p>
            <a:pPr marL="0" marR="0" lvl="0" indent="0" algn="l" rtl="0">
              <a:lnSpc>
                <a:spcPct val="100000"/>
              </a:lnSpc>
              <a:spcBef>
                <a:spcPts val="25"/>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355600" marR="157480" lvl="0" indent="-342900" algn="l" rtl="0">
              <a:lnSpc>
                <a:spcPct val="80000"/>
              </a:lnSpc>
              <a:spcBef>
                <a:spcPts val="5"/>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Alpha wealth funds provides fee based separately managed  accounts based on the 6-step methodology of the CFP.   It’s certified financial planning partners complete financial plans and implementation if desired.</a:t>
            </a:r>
            <a:endParaRPr/>
          </a:p>
        </p:txBody>
      </p:sp>
      <p:sp>
        <p:nvSpPr>
          <p:cNvPr id="50" name="Google Shape;50;p1"/>
          <p:cNvSpPr txBox="1"/>
          <p:nvPr/>
        </p:nvSpPr>
        <p:spPr>
          <a:xfrm>
            <a:off x="2637218" y="6125971"/>
            <a:ext cx="3996690" cy="22352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1300">
                <a:solidFill>
                  <a:schemeClr val="dk1"/>
                </a:solidFill>
                <a:latin typeface="Arial"/>
                <a:ea typeface="Arial"/>
                <a:cs typeface="Arial"/>
                <a:sym typeface="Arial"/>
              </a:rPr>
              <a:t>As reported by Evestment, Barclay Hedge, and Morningstar</a:t>
            </a:r>
            <a:endParaRPr sz="1300">
              <a:solidFill>
                <a:schemeClr val="dk1"/>
              </a:solidFill>
              <a:latin typeface="Arial"/>
              <a:ea typeface="Arial"/>
              <a:cs typeface="Arial"/>
              <a:sym typeface="Arial"/>
            </a:endParaRPr>
          </a:p>
        </p:txBody>
      </p:sp>
      <p:sp>
        <p:nvSpPr>
          <p:cNvPr id="51" name="Google Shape;51;p1"/>
          <p:cNvSpPr txBox="1">
            <a:spLocks noGrp="1"/>
          </p:cNvSpPr>
          <p:nvPr>
            <p:ph type="title"/>
          </p:nvPr>
        </p:nvSpPr>
        <p:spPr>
          <a:xfrm>
            <a:off x="736663" y="152400"/>
            <a:ext cx="7670673" cy="1365250"/>
          </a:xfrm>
          <a:prstGeom prst="rect">
            <a:avLst/>
          </a:prstGeom>
          <a:noFill/>
          <a:ln>
            <a:noFill/>
          </a:ln>
        </p:spPr>
        <p:txBody>
          <a:bodyPr spcFirstLastPara="1" wrap="square" lIns="0" tIns="11425" rIns="0" bIns="0" anchor="t" anchorCtr="0">
            <a:spAutoFit/>
          </a:bodyPr>
          <a:lstStyle/>
          <a:p>
            <a:pPr marL="3620770" marR="5080" lvl="0" indent="-3011805" algn="l" rtl="0">
              <a:lnSpc>
                <a:spcPct val="100000"/>
              </a:lnSpc>
              <a:spcBef>
                <a:spcPts val="0"/>
              </a:spcBef>
              <a:spcAft>
                <a:spcPts val="0"/>
              </a:spcAft>
              <a:buNone/>
            </a:pPr>
            <a:r>
              <a:rPr lang="en-US"/>
              <a:t>Who is Alpha Wealth Funds,  LLC</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0"/>
          <p:cNvSpPr txBox="1"/>
          <p:nvPr/>
        </p:nvSpPr>
        <p:spPr>
          <a:xfrm>
            <a:off x="1520532" y="4208779"/>
            <a:ext cx="5416550" cy="1841530"/>
          </a:xfrm>
          <a:prstGeom prst="rect">
            <a:avLst/>
          </a:prstGeom>
          <a:noFill/>
          <a:ln>
            <a:noFill/>
          </a:ln>
        </p:spPr>
        <p:txBody>
          <a:bodyPr spcFirstLastPara="1" wrap="square" lIns="0" tIns="12700" rIns="0" bIns="0" anchor="t" anchorCtr="0">
            <a:spAutoFit/>
          </a:bodyPr>
          <a:lstStyle/>
          <a:p>
            <a:pPr marL="13334" marR="5080" lvl="0" indent="0" algn="ctr" rtl="0">
              <a:lnSpc>
                <a:spcPct val="100000"/>
              </a:lnSpc>
              <a:spcBef>
                <a:spcPts val="0"/>
              </a:spcBef>
              <a:spcAft>
                <a:spcPts val="0"/>
              </a:spcAft>
              <a:buNone/>
            </a:pPr>
            <a:r>
              <a:rPr lang="en-US" sz="1800">
                <a:solidFill>
                  <a:schemeClr val="dk1"/>
                </a:solidFill>
                <a:latin typeface="Calibri"/>
                <a:ea typeface="Calibri"/>
                <a:cs typeface="Calibri"/>
                <a:sym typeface="Calibri"/>
              </a:rPr>
              <a:t>HSAX PARTNERS (</a:t>
            </a:r>
            <a:r>
              <a:rPr lang="en-US" sz="1400">
                <a:solidFill>
                  <a:schemeClr val="dk1"/>
                </a:solidFill>
                <a:latin typeface="Calibri"/>
                <a:ea typeface="Calibri"/>
                <a:cs typeface="Calibri"/>
                <a:sym typeface="Calibri"/>
              </a:rPr>
              <a:t>same firm as Sax Angle name change to The Insiders  Fund</a:t>
            </a:r>
            <a:r>
              <a:rPr lang="en-US" sz="1800">
                <a:solidFill>
                  <a:schemeClr val="dk1"/>
                </a:solidFill>
                <a:latin typeface="Calibri"/>
                <a:ea typeface="Calibri"/>
                <a:cs typeface="Calibri"/>
                <a:sym typeface="Calibri"/>
              </a:rPr>
              <a:t>)</a:t>
            </a:r>
            <a:endParaRPr/>
          </a:p>
          <a:p>
            <a:pPr marL="12065" marR="5080" lvl="0" indent="0" algn="ctr" rtl="0">
              <a:lnSpc>
                <a:spcPct val="100000"/>
              </a:lnSpc>
              <a:spcBef>
                <a:spcPts val="405"/>
              </a:spcBef>
              <a:spcAft>
                <a:spcPts val="0"/>
              </a:spcAft>
              <a:buNone/>
            </a:pPr>
            <a:r>
              <a:rPr lang="en-US" sz="1800">
                <a:solidFill>
                  <a:schemeClr val="dk1"/>
                </a:solidFill>
                <a:latin typeface="Calibri"/>
                <a:ea typeface="Calibri"/>
                <a:cs typeface="Calibri"/>
                <a:sym typeface="Calibri"/>
              </a:rPr>
              <a:t>was </a:t>
            </a:r>
            <a:r>
              <a:rPr lang="en-US" sz="1800" b="1">
                <a:solidFill>
                  <a:schemeClr val="dk1"/>
                </a:solidFill>
                <a:latin typeface="Calibri"/>
                <a:ea typeface="Calibri"/>
                <a:cs typeface="Calibri"/>
                <a:sym typeface="Calibri"/>
              </a:rPr>
              <a:t>ranked #2 </a:t>
            </a:r>
            <a:r>
              <a:rPr lang="en-US" sz="1800">
                <a:solidFill>
                  <a:schemeClr val="dk1"/>
                </a:solidFill>
                <a:latin typeface="Calibri"/>
                <a:ea typeface="Calibri"/>
                <a:cs typeface="Calibri"/>
                <a:sym typeface="Calibri"/>
              </a:rPr>
              <a:t>long-short equity fund on trailing 12 month  returns and positive returns YTD February 2017</a:t>
            </a:r>
            <a:endParaRPr/>
          </a:p>
          <a:p>
            <a:pPr marL="0" marR="0" lvl="0" indent="0" algn="l" rtl="0">
              <a:lnSpc>
                <a:spcPct val="100000"/>
              </a:lnSpc>
              <a:spcBef>
                <a:spcPts val="10"/>
              </a:spcBef>
              <a:spcAft>
                <a:spcPts val="0"/>
              </a:spcAft>
              <a:buNone/>
            </a:pPr>
            <a:endParaRPr sz="2550">
              <a:solidFill>
                <a:schemeClr val="dk1"/>
              </a:solidFill>
              <a:latin typeface="Calibri"/>
              <a:ea typeface="Calibri"/>
              <a:cs typeface="Calibri"/>
              <a:sym typeface="Calibri"/>
            </a:endParaRPr>
          </a:p>
          <a:p>
            <a:pPr marL="0" marR="0" lvl="0" indent="0" algn="ctr" rtl="0">
              <a:lnSpc>
                <a:spcPct val="100000"/>
              </a:lnSpc>
              <a:spcBef>
                <a:spcPts val="5"/>
              </a:spcBef>
              <a:spcAft>
                <a:spcPts val="0"/>
              </a:spcAft>
              <a:buNone/>
            </a:pPr>
            <a:r>
              <a:rPr lang="en-US" sz="1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p:txBody>
      </p:sp>
      <p:sp>
        <p:nvSpPr>
          <p:cNvPr id="112" name="Google Shape;112;p10"/>
          <p:cNvSpPr txBox="1">
            <a:spLocks noGrp="1"/>
          </p:cNvSpPr>
          <p:nvPr>
            <p:ph type="title"/>
          </p:nvPr>
        </p:nvSpPr>
        <p:spPr>
          <a:xfrm>
            <a:off x="2270125" y="124814"/>
            <a:ext cx="4603750" cy="1365753"/>
          </a:xfrm>
          <a:prstGeom prst="rect">
            <a:avLst/>
          </a:prstGeom>
          <a:noFill/>
          <a:ln>
            <a:noFill/>
          </a:ln>
        </p:spPr>
        <p:txBody>
          <a:bodyPr spcFirstLastPara="1" wrap="square" lIns="0" tIns="11425" rIns="0" bIns="0" anchor="t" anchorCtr="0">
            <a:spAutoFit/>
          </a:bodyPr>
          <a:lstStyle/>
          <a:p>
            <a:pPr marL="12700" lvl="0" indent="0" algn="ctr" rtl="0">
              <a:lnSpc>
                <a:spcPct val="100000"/>
              </a:lnSpc>
              <a:spcBef>
                <a:spcPts val="0"/>
              </a:spcBef>
              <a:spcAft>
                <a:spcPts val="0"/>
              </a:spcAft>
              <a:buNone/>
            </a:pPr>
            <a:r>
              <a:rPr lang="en-US" dirty="0">
                <a:latin typeface="Arial"/>
                <a:ea typeface="Arial"/>
                <a:cs typeface="Arial"/>
                <a:sym typeface="Arial"/>
              </a:rPr>
              <a:t>World Class Ranking</a:t>
            </a:r>
            <a:endParaRPr dirty="0"/>
          </a:p>
        </p:txBody>
      </p:sp>
      <p:sp>
        <p:nvSpPr>
          <p:cNvPr id="113" name="Google Shape;113;p10"/>
          <p:cNvSpPr/>
          <p:nvPr/>
        </p:nvSpPr>
        <p:spPr>
          <a:xfrm>
            <a:off x="158204" y="1741613"/>
            <a:ext cx="8141100" cy="18927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1"/>
          <p:cNvSpPr txBox="1"/>
          <p:nvPr/>
        </p:nvSpPr>
        <p:spPr>
          <a:xfrm>
            <a:off x="886142" y="1981200"/>
            <a:ext cx="7371715" cy="3752309"/>
          </a:xfrm>
          <a:prstGeom prst="rect">
            <a:avLst/>
          </a:prstGeom>
          <a:noFill/>
          <a:ln>
            <a:noFill/>
          </a:ln>
        </p:spPr>
        <p:txBody>
          <a:bodyPr spcFirstLastPara="1" wrap="square" lIns="0" tIns="12700" rIns="0" bIns="0" anchor="t" anchorCtr="0">
            <a:spAutoFit/>
          </a:bodyPr>
          <a:lstStyle/>
          <a:p>
            <a:pPr marL="12700" marR="1096645" lvl="0" indent="0" algn="l" rtl="0">
              <a:lnSpc>
                <a:spcPct val="100000"/>
              </a:lnSpc>
              <a:spcBef>
                <a:spcPts val="0"/>
              </a:spcBef>
              <a:spcAft>
                <a:spcPts val="0"/>
              </a:spcAft>
              <a:buNone/>
            </a:pPr>
            <a:r>
              <a:rPr lang="en-US" sz="1800">
                <a:solidFill>
                  <a:schemeClr val="dk1"/>
                </a:solidFill>
                <a:latin typeface="Calibri"/>
                <a:ea typeface="Calibri"/>
                <a:cs typeface="Calibri"/>
                <a:sym typeface="Calibri"/>
              </a:rPr>
              <a:t>THE INSIDERS FUND is a long-short equity fund focused on  companies with significant insider buying and/or selling.</a:t>
            </a:r>
            <a:endParaRPr/>
          </a:p>
          <a:p>
            <a:pPr marL="0" marR="0" lvl="0" indent="0" algn="l" rtl="0">
              <a:lnSpc>
                <a:spcPct val="100000"/>
              </a:lnSpc>
              <a:spcBef>
                <a:spcPts val="0"/>
              </a:spcBef>
              <a:spcAft>
                <a:spcPts val="0"/>
              </a:spcAft>
              <a:buNone/>
            </a:pPr>
            <a:endParaRPr sz="2100">
              <a:solidFill>
                <a:schemeClr val="dk1"/>
              </a:solidFill>
              <a:latin typeface="Calibri"/>
              <a:ea typeface="Calibri"/>
              <a:cs typeface="Calibri"/>
              <a:sym typeface="Calibri"/>
            </a:endParaRPr>
          </a:p>
          <a:p>
            <a:pPr marL="12700" marR="5080" lvl="0" indent="0" algn="l" rtl="0">
              <a:lnSpc>
                <a:spcPct val="100000"/>
              </a:lnSpc>
              <a:spcBef>
                <a:spcPts val="0"/>
              </a:spcBef>
              <a:spcAft>
                <a:spcPts val="0"/>
              </a:spcAft>
              <a:buNone/>
            </a:pPr>
            <a:r>
              <a:rPr lang="en-US" sz="1800">
                <a:solidFill>
                  <a:schemeClr val="dk1"/>
                </a:solidFill>
                <a:latin typeface="Calibri"/>
                <a:ea typeface="Calibri"/>
                <a:cs typeface="Calibri"/>
                <a:sym typeface="Calibri"/>
              </a:rPr>
              <a:t>The same securities are often traded multiple times as opposed to a buy  and hold strategy taking advantage of the short swing rule and long -term capital gains when possible.</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100">
              <a:solidFill>
                <a:schemeClr val="dk1"/>
              </a:solidFill>
              <a:latin typeface="Calibri"/>
              <a:ea typeface="Calibri"/>
              <a:cs typeface="Calibri"/>
              <a:sym typeface="Calibri"/>
            </a:endParaRPr>
          </a:p>
          <a:p>
            <a:pPr marL="12700" marR="254634" lvl="0" indent="0" algn="just" rtl="0">
              <a:lnSpc>
                <a:spcPct val="100000"/>
              </a:lnSpc>
              <a:spcBef>
                <a:spcPts val="0"/>
              </a:spcBef>
              <a:spcAft>
                <a:spcPts val="0"/>
              </a:spcAft>
              <a:buNone/>
            </a:pPr>
            <a:r>
              <a:rPr lang="en-US" sz="1800">
                <a:solidFill>
                  <a:schemeClr val="dk1"/>
                </a:solidFill>
                <a:latin typeface="Calibri"/>
                <a:ea typeface="Calibri"/>
                <a:cs typeface="Calibri"/>
                <a:sym typeface="Calibri"/>
              </a:rPr>
              <a:t>The Fund views its capital as inventory, seeking to find the equilibrium  between the most efficient inventory turnover and maximum return on  investment.</a:t>
            </a:r>
            <a:endParaRPr/>
          </a:p>
          <a:p>
            <a:pPr marL="0" marR="0" lvl="0" indent="0" algn="l" rtl="0">
              <a:lnSpc>
                <a:spcPct val="100000"/>
              </a:lnSpc>
              <a:spcBef>
                <a:spcPts val="10"/>
              </a:spcBef>
              <a:spcAft>
                <a:spcPts val="0"/>
              </a:spcAft>
              <a:buNone/>
            </a:pPr>
            <a:endParaRPr sz="2100">
              <a:solidFill>
                <a:schemeClr val="dk1"/>
              </a:solidFill>
              <a:latin typeface="Calibri"/>
              <a:ea typeface="Calibri"/>
              <a:cs typeface="Calibri"/>
              <a:sym typeface="Calibri"/>
            </a:endParaRPr>
          </a:p>
          <a:p>
            <a:pPr marL="12700" marR="935989" lvl="0" indent="0" algn="l" rtl="0">
              <a:lnSpc>
                <a:spcPct val="100000"/>
              </a:lnSpc>
              <a:spcBef>
                <a:spcPts val="5"/>
              </a:spcBef>
              <a:spcAft>
                <a:spcPts val="0"/>
              </a:spcAft>
              <a:buNone/>
            </a:pPr>
            <a:r>
              <a:rPr lang="en-US" sz="1800">
                <a:solidFill>
                  <a:schemeClr val="dk1"/>
                </a:solidFill>
                <a:latin typeface="Calibri"/>
                <a:ea typeface="Calibri"/>
                <a:cs typeface="Calibri"/>
                <a:sym typeface="Calibri"/>
              </a:rPr>
              <a:t>Strict risk management rules are adhered to regarding liquidity,  diversification, and leverage.</a:t>
            </a:r>
            <a:endParaRPr/>
          </a:p>
        </p:txBody>
      </p:sp>
      <p:sp>
        <p:nvSpPr>
          <p:cNvPr id="119" name="Google Shape;119;p11"/>
          <p:cNvSpPr txBox="1">
            <a:spLocks noGrp="1"/>
          </p:cNvSpPr>
          <p:nvPr>
            <p:ph type="title"/>
          </p:nvPr>
        </p:nvSpPr>
        <p:spPr>
          <a:xfrm>
            <a:off x="2057050" y="161036"/>
            <a:ext cx="5030470" cy="695325"/>
          </a:xfrm>
          <a:prstGeom prst="rect">
            <a:avLst/>
          </a:prstGeom>
          <a:noFill/>
          <a:ln>
            <a:noFill/>
          </a:ln>
        </p:spPr>
        <p:txBody>
          <a:bodyPr spcFirstLastPara="1" wrap="square" lIns="0" tIns="11425" rIns="0" bIns="0" anchor="t" anchorCtr="0">
            <a:spAutoFit/>
          </a:bodyPr>
          <a:lstStyle/>
          <a:p>
            <a:pPr marL="12700" lvl="0" indent="0" algn="l" rtl="0">
              <a:lnSpc>
                <a:spcPct val="100000"/>
              </a:lnSpc>
              <a:spcBef>
                <a:spcPts val="0"/>
              </a:spcBef>
              <a:spcAft>
                <a:spcPts val="0"/>
              </a:spcAft>
              <a:buNone/>
            </a:pPr>
            <a:r>
              <a:rPr lang="en-US"/>
              <a:t>Investment Strategy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2"/>
          <p:cNvSpPr txBox="1"/>
          <p:nvPr/>
        </p:nvSpPr>
        <p:spPr>
          <a:xfrm>
            <a:off x="490218" y="1846580"/>
            <a:ext cx="8094980" cy="3948517"/>
          </a:xfrm>
          <a:prstGeom prst="rect">
            <a:avLst/>
          </a:prstGeom>
          <a:noFill/>
          <a:ln>
            <a:noFill/>
          </a:ln>
        </p:spPr>
        <p:txBody>
          <a:bodyPr spcFirstLastPara="1" wrap="square" lIns="0" tIns="11425" rIns="0" bIns="0" anchor="t" anchorCtr="0">
            <a:spAutoFit/>
          </a:bodyPr>
          <a:lstStyle/>
          <a:p>
            <a:pPr marL="202565" marR="5080" lvl="0" indent="-190500" algn="l" rtl="0">
              <a:lnSpc>
                <a:spcPct val="100000"/>
              </a:lnSpc>
              <a:spcBef>
                <a:spcPts val="0"/>
              </a:spcBef>
              <a:spcAft>
                <a:spcPts val="0"/>
              </a:spcAft>
              <a:buClr>
                <a:schemeClr val="dk1"/>
              </a:buClr>
              <a:buSzPts val="2000"/>
              <a:buFont typeface="Calibri"/>
              <a:buChar char="•"/>
            </a:pPr>
            <a:r>
              <a:rPr lang="en-US" sz="2000" dirty="0">
                <a:solidFill>
                  <a:schemeClr val="dk1"/>
                </a:solidFill>
                <a:latin typeface="Calibri"/>
                <a:ea typeface="Calibri"/>
                <a:cs typeface="Calibri"/>
                <a:sym typeface="Calibri"/>
              </a:rPr>
              <a:t>Our process is not to be confused with day trading or momentum trading, as  all positions are analyzed from both a </a:t>
            </a:r>
            <a:r>
              <a:rPr lang="en-US" sz="2000" i="1" dirty="0">
                <a:solidFill>
                  <a:schemeClr val="dk1"/>
                </a:solidFill>
                <a:latin typeface="Calibri"/>
                <a:ea typeface="Calibri"/>
                <a:cs typeface="Calibri"/>
                <a:sym typeface="Calibri"/>
              </a:rPr>
              <a:t>fundamental </a:t>
            </a:r>
            <a:r>
              <a:rPr lang="en-US" sz="2000" dirty="0">
                <a:solidFill>
                  <a:schemeClr val="dk1"/>
                </a:solidFill>
                <a:latin typeface="Calibri"/>
                <a:ea typeface="Calibri"/>
                <a:cs typeface="Calibri"/>
                <a:sym typeface="Calibri"/>
              </a:rPr>
              <a:t>and </a:t>
            </a:r>
            <a:r>
              <a:rPr lang="en-US" sz="2000" i="1" dirty="0">
                <a:solidFill>
                  <a:schemeClr val="dk1"/>
                </a:solidFill>
                <a:latin typeface="Calibri"/>
                <a:ea typeface="Calibri"/>
                <a:cs typeface="Calibri"/>
                <a:sym typeface="Calibri"/>
              </a:rPr>
              <a:t>technical </a:t>
            </a:r>
            <a:r>
              <a:rPr lang="en-US" sz="2000" dirty="0">
                <a:solidFill>
                  <a:schemeClr val="dk1"/>
                </a:solidFill>
                <a:latin typeface="Calibri"/>
                <a:ea typeface="Calibri"/>
                <a:cs typeface="Calibri"/>
                <a:sym typeface="Calibri"/>
              </a:rPr>
              <a:t>point of  view.</a:t>
            </a:r>
            <a:endParaRPr sz="2000" dirty="0">
              <a:solidFill>
                <a:schemeClr val="dk1"/>
              </a:solidFill>
              <a:latin typeface="Calibri"/>
              <a:ea typeface="Calibri"/>
              <a:cs typeface="Calibri"/>
              <a:sym typeface="Calibri"/>
            </a:endParaRPr>
          </a:p>
          <a:p>
            <a:pPr marL="0" marR="0" lvl="0" indent="0" algn="l" rtl="0">
              <a:lnSpc>
                <a:spcPct val="100000"/>
              </a:lnSpc>
              <a:spcBef>
                <a:spcPts val="30"/>
              </a:spcBef>
              <a:spcAft>
                <a:spcPts val="0"/>
              </a:spcAft>
              <a:buClr>
                <a:schemeClr val="dk1"/>
              </a:buClr>
              <a:buSzPts val="2750"/>
              <a:buFont typeface="Arial"/>
              <a:buNone/>
            </a:pPr>
            <a:endParaRPr sz="2750" dirty="0">
              <a:solidFill>
                <a:schemeClr val="dk1"/>
              </a:solidFill>
              <a:latin typeface="Calibri"/>
              <a:ea typeface="Calibri"/>
              <a:cs typeface="Calibri"/>
              <a:sym typeface="Calibri"/>
            </a:endParaRPr>
          </a:p>
          <a:p>
            <a:pPr marL="203200" marR="156845" lvl="0" indent="-190500" algn="l" rtl="0">
              <a:lnSpc>
                <a:spcPct val="100000"/>
              </a:lnSpc>
              <a:spcBef>
                <a:spcPts val="0"/>
              </a:spcBef>
              <a:spcAft>
                <a:spcPts val="0"/>
              </a:spcAft>
              <a:buClr>
                <a:schemeClr val="dk1"/>
              </a:buClr>
              <a:buSzPts val="2000"/>
              <a:buFont typeface="Calibri"/>
              <a:buChar char="•"/>
            </a:pPr>
            <a:r>
              <a:rPr lang="en-US" sz="2000" dirty="0">
                <a:solidFill>
                  <a:schemeClr val="dk1"/>
                </a:solidFill>
                <a:latin typeface="Calibri"/>
                <a:ea typeface="Calibri"/>
                <a:cs typeface="Calibri"/>
                <a:sym typeface="Calibri"/>
              </a:rPr>
              <a:t>We start our due diligence with the understanding that no one knows a  business as well as the people running it. Therefore the Partnership prefers  to trade securities or sectors that have significant insider purchases/sales,  buying and selling the securities at prices and points in time determined  by our own </a:t>
            </a:r>
            <a:r>
              <a:rPr lang="en-US" sz="2000" b="1" dirty="0">
                <a:solidFill>
                  <a:schemeClr val="dk1"/>
                </a:solidFill>
                <a:latin typeface="Calibri"/>
                <a:ea typeface="Calibri"/>
                <a:cs typeface="Calibri"/>
                <a:sym typeface="Calibri"/>
              </a:rPr>
              <a:t>proprietary </a:t>
            </a:r>
            <a:r>
              <a:rPr lang="en-US" sz="2000" dirty="0">
                <a:solidFill>
                  <a:schemeClr val="dk1"/>
                </a:solidFill>
                <a:latin typeface="Calibri"/>
                <a:ea typeface="Calibri"/>
                <a:cs typeface="Calibri"/>
                <a:sym typeface="Calibri"/>
              </a:rPr>
              <a:t>technical analysis.</a:t>
            </a:r>
            <a:endParaRPr sz="2000" dirty="0">
              <a:solidFill>
                <a:schemeClr val="dk1"/>
              </a:solidFill>
              <a:latin typeface="Calibri"/>
              <a:ea typeface="Calibri"/>
              <a:cs typeface="Calibri"/>
              <a:sym typeface="Calibri"/>
            </a:endParaRPr>
          </a:p>
          <a:p>
            <a:pPr marL="0" marR="0" lvl="0" indent="0" algn="l" rtl="0">
              <a:lnSpc>
                <a:spcPct val="100000"/>
              </a:lnSpc>
              <a:spcBef>
                <a:spcPts val="55"/>
              </a:spcBef>
              <a:spcAft>
                <a:spcPts val="0"/>
              </a:spcAft>
              <a:buClr>
                <a:schemeClr val="dk1"/>
              </a:buClr>
              <a:buSzPts val="2750"/>
              <a:buFont typeface="Arial"/>
              <a:buNone/>
            </a:pPr>
            <a:endParaRPr sz="2750" dirty="0">
              <a:solidFill>
                <a:schemeClr val="dk1"/>
              </a:solidFill>
              <a:latin typeface="Calibri"/>
              <a:ea typeface="Calibri"/>
              <a:cs typeface="Calibri"/>
              <a:sym typeface="Calibri"/>
            </a:endParaRPr>
          </a:p>
          <a:p>
            <a:pPr marL="202565" marR="470534" lvl="0" indent="-190500" algn="just" rtl="0">
              <a:lnSpc>
                <a:spcPct val="100000"/>
              </a:lnSpc>
              <a:spcBef>
                <a:spcPts val="0"/>
              </a:spcBef>
              <a:spcAft>
                <a:spcPts val="0"/>
              </a:spcAft>
              <a:buClr>
                <a:schemeClr val="dk1"/>
              </a:buClr>
              <a:buSzPts val="2000"/>
              <a:buFont typeface="Calibri"/>
              <a:buChar char="•"/>
            </a:pPr>
            <a:r>
              <a:rPr lang="en-US" sz="2000" dirty="0">
                <a:solidFill>
                  <a:schemeClr val="dk1"/>
                </a:solidFill>
                <a:latin typeface="Calibri"/>
                <a:ea typeface="Calibri"/>
                <a:cs typeface="Calibri"/>
                <a:sym typeface="Calibri"/>
              </a:rPr>
              <a:t>We spend a great deal of effort and time analyzing insider behavior and  exploiting the "short swing rule." We also have developed a proprietary  calendar and set of trading tools to exploit significant catalysts.</a:t>
            </a:r>
            <a:endParaRPr sz="2000" dirty="0">
              <a:solidFill>
                <a:schemeClr val="dk1"/>
              </a:solidFill>
              <a:latin typeface="Calibri"/>
              <a:ea typeface="Calibri"/>
              <a:cs typeface="Calibri"/>
              <a:sym typeface="Calibri"/>
            </a:endParaRPr>
          </a:p>
        </p:txBody>
      </p:sp>
      <p:sp>
        <p:nvSpPr>
          <p:cNvPr id="125" name="Google Shape;125;p12"/>
          <p:cNvSpPr txBox="1">
            <a:spLocks noGrp="1"/>
          </p:cNvSpPr>
          <p:nvPr>
            <p:ph type="title"/>
          </p:nvPr>
        </p:nvSpPr>
        <p:spPr>
          <a:xfrm>
            <a:off x="2153920" y="140716"/>
            <a:ext cx="4836160" cy="1365753"/>
          </a:xfrm>
          <a:prstGeom prst="rect">
            <a:avLst/>
          </a:prstGeom>
          <a:noFill/>
          <a:ln>
            <a:noFill/>
          </a:ln>
        </p:spPr>
        <p:txBody>
          <a:bodyPr spcFirstLastPara="1" wrap="square" lIns="0" tIns="11425" rIns="0" bIns="0" anchor="t" anchorCtr="0">
            <a:spAutoFit/>
          </a:bodyPr>
          <a:lstStyle/>
          <a:p>
            <a:pPr marL="12700" lvl="0" indent="0" algn="ctr" rtl="0">
              <a:lnSpc>
                <a:spcPct val="100000"/>
              </a:lnSpc>
              <a:spcBef>
                <a:spcPts val="0"/>
              </a:spcBef>
              <a:spcAft>
                <a:spcPts val="0"/>
              </a:spcAft>
              <a:buNone/>
            </a:pPr>
            <a:r>
              <a:rPr lang="en-US" dirty="0"/>
              <a:t>Investment Process</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3"/>
          <p:cNvSpPr txBox="1"/>
          <p:nvPr/>
        </p:nvSpPr>
        <p:spPr>
          <a:xfrm>
            <a:off x="490218" y="2255012"/>
            <a:ext cx="8082915" cy="2589170"/>
          </a:xfrm>
          <a:prstGeom prst="rect">
            <a:avLst/>
          </a:prstGeom>
          <a:noFill/>
          <a:ln>
            <a:noFill/>
          </a:ln>
        </p:spPr>
        <p:txBody>
          <a:bodyPr spcFirstLastPara="1" wrap="square" lIns="0" tIns="11425" rIns="0" bIns="0" anchor="t" anchorCtr="0">
            <a:spAutoFit/>
          </a:bodyPr>
          <a:lstStyle/>
          <a:p>
            <a:pPr marL="12700" marR="5080" lvl="0" indent="0" algn="l" rtl="0">
              <a:lnSpc>
                <a:spcPct val="100000"/>
              </a:lnSpc>
              <a:spcBef>
                <a:spcPts val="0"/>
              </a:spcBef>
              <a:spcAft>
                <a:spcPts val="0"/>
              </a:spcAft>
              <a:buNone/>
            </a:pPr>
            <a:r>
              <a:rPr lang="en-US" sz="2000">
                <a:solidFill>
                  <a:schemeClr val="dk1"/>
                </a:solidFill>
                <a:latin typeface="Calibri"/>
                <a:ea typeface="Calibri"/>
                <a:cs typeface="Calibri"/>
                <a:sym typeface="Calibri"/>
              </a:rPr>
              <a:t>The </a:t>
            </a:r>
            <a:r>
              <a:rPr lang="en-US" sz="2000" b="1">
                <a:solidFill>
                  <a:schemeClr val="dk1"/>
                </a:solidFill>
                <a:latin typeface="Calibri"/>
                <a:ea typeface="Calibri"/>
                <a:cs typeface="Calibri"/>
                <a:sym typeface="Calibri"/>
              </a:rPr>
              <a:t>short swing </a:t>
            </a:r>
            <a:r>
              <a:rPr lang="en-US" sz="2000">
                <a:solidFill>
                  <a:schemeClr val="dk1"/>
                </a:solidFill>
                <a:latin typeface="Calibri"/>
                <a:ea typeface="Calibri"/>
                <a:cs typeface="Calibri"/>
                <a:sym typeface="Calibri"/>
              </a:rPr>
              <a:t>rule restricts officers and insiders of a company from making  short-term profits at the expense of the firm. It's part of United States federal  securities law, and is a measure intended to guard against so-called insider  trading.</a:t>
            </a:r>
            <a:endParaRPr sz="2000">
              <a:solidFill>
                <a:schemeClr val="dk1"/>
              </a:solidFill>
              <a:latin typeface="Calibri"/>
              <a:ea typeface="Calibri"/>
              <a:cs typeface="Calibri"/>
              <a:sym typeface="Calibri"/>
            </a:endParaRPr>
          </a:p>
          <a:p>
            <a:pPr marL="0" marR="0" lvl="0" indent="0" algn="l" rtl="0">
              <a:lnSpc>
                <a:spcPct val="100000"/>
              </a:lnSpc>
              <a:spcBef>
                <a:spcPts val="30"/>
              </a:spcBef>
              <a:spcAft>
                <a:spcPts val="0"/>
              </a:spcAft>
              <a:buNone/>
            </a:pPr>
            <a:endParaRPr sz="2750">
              <a:solidFill>
                <a:schemeClr val="dk1"/>
              </a:solidFill>
              <a:latin typeface="Calibri"/>
              <a:ea typeface="Calibri"/>
              <a:cs typeface="Calibri"/>
              <a:sym typeface="Calibri"/>
            </a:endParaRPr>
          </a:p>
          <a:p>
            <a:pPr marL="12700" marR="24130" lvl="0" indent="0" algn="l" rtl="0">
              <a:lnSpc>
                <a:spcPct val="100000"/>
              </a:lnSpc>
              <a:spcBef>
                <a:spcPts val="0"/>
              </a:spcBef>
              <a:spcAft>
                <a:spcPts val="0"/>
              </a:spcAft>
              <a:buNone/>
            </a:pPr>
            <a:r>
              <a:rPr lang="en-US" sz="2000">
                <a:solidFill>
                  <a:schemeClr val="dk1"/>
                </a:solidFill>
                <a:latin typeface="Calibri"/>
                <a:ea typeface="Calibri"/>
                <a:cs typeface="Calibri"/>
                <a:sym typeface="Calibri"/>
              </a:rPr>
              <a:t>The rule mandates that if an officer, director, or any shareholder holding more  than 10% of outstanding shares of a publicly traded company makes a profit  on a transaction with respect to the company's stock during a given six month  period, that officer, director, or shareholder must pay the difference back to  the company.</a:t>
            </a:r>
            <a:endParaRPr sz="2000">
              <a:solidFill>
                <a:schemeClr val="dk1"/>
              </a:solidFill>
              <a:latin typeface="Calibri"/>
              <a:ea typeface="Calibri"/>
              <a:cs typeface="Calibri"/>
              <a:sym typeface="Calibri"/>
            </a:endParaRPr>
          </a:p>
        </p:txBody>
      </p:sp>
      <p:sp>
        <p:nvSpPr>
          <p:cNvPr id="131" name="Google Shape;131;p13"/>
          <p:cNvSpPr txBox="1">
            <a:spLocks noGrp="1"/>
          </p:cNvSpPr>
          <p:nvPr>
            <p:ph type="title"/>
          </p:nvPr>
        </p:nvSpPr>
        <p:spPr>
          <a:xfrm>
            <a:off x="955960" y="191516"/>
            <a:ext cx="7233284" cy="636270"/>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sz="4000"/>
              <a:t>Exploiting the “short swing rule”</a:t>
            </a:r>
            <a:endParaRPr sz="4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grpSp>
        <p:nvGrpSpPr>
          <p:cNvPr id="136" name="Google Shape;136;p14"/>
          <p:cNvGrpSpPr/>
          <p:nvPr/>
        </p:nvGrpSpPr>
        <p:grpSpPr>
          <a:xfrm>
            <a:off x="0" y="0"/>
            <a:ext cx="9139555" cy="6854825"/>
            <a:chOff x="0" y="0"/>
            <a:chExt cx="9139555" cy="6854825"/>
          </a:xfrm>
        </p:grpSpPr>
        <p:sp>
          <p:nvSpPr>
            <p:cNvPr id="137" name="Google Shape;137;p14"/>
            <p:cNvSpPr/>
            <p:nvPr/>
          </p:nvSpPr>
          <p:spPr>
            <a:xfrm>
              <a:off x="0" y="0"/>
              <a:ext cx="9139555" cy="6854825"/>
            </a:xfrm>
            <a:custGeom>
              <a:avLst/>
              <a:gdLst/>
              <a:ahLst/>
              <a:cxnLst/>
              <a:rect l="l" t="t" r="r" b="b"/>
              <a:pathLst>
                <a:path w="9139555" h="6854825" extrusionOk="0">
                  <a:moveTo>
                    <a:pt x="0" y="0"/>
                  </a:moveTo>
                  <a:lnTo>
                    <a:pt x="9139336" y="0"/>
                  </a:lnTo>
                  <a:lnTo>
                    <a:pt x="9139336" y="6854502"/>
                  </a:lnTo>
                  <a:lnTo>
                    <a:pt x="0" y="6854502"/>
                  </a:lnTo>
                  <a:lnTo>
                    <a:pt x="0" y="0"/>
                  </a:lnTo>
                  <a:close/>
                </a:path>
              </a:pathLst>
            </a:custGeom>
            <a:noFill/>
            <a:ln w="126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 name="Google Shape;138;p14"/>
            <p:cNvSpPr/>
            <p:nvPr/>
          </p:nvSpPr>
          <p:spPr>
            <a:xfrm>
              <a:off x="210312" y="4867656"/>
              <a:ext cx="4163567" cy="138379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 name="Google Shape;139;p14"/>
            <p:cNvSpPr/>
            <p:nvPr/>
          </p:nvSpPr>
          <p:spPr>
            <a:xfrm>
              <a:off x="253999" y="4887912"/>
              <a:ext cx="4076699" cy="1295399"/>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 name="Google Shape;140;p14"/>
            <p:cNvSpPr/>
            <p:nvPr/>
          </p:nvSpPr>
          <p:spPr>
            <a:xfrm>
              <a:off x="253999" y="4887912"/>
              <a:ext cx="4074795" cy="1294765"/>
            </a:xfrm>
            <a:custGeom>
              <a:avLst/>
              <a:gdLst/>
              <a:ahLst/>
              <a:cxnLst/>
              <a:rect l="l" t="t" r="r" b="b"/>
              <a:pathLst>
                <a:path w="4074795" h="1294764" extrusionOk="0">
                  <a:moveTo>
                    <a:pt x="0" y="215793"/>
                  </a:moveTo>
                  <a:lnTo>
                    <a:pt x="5699" y="166314"/>
                  </a:lnTo>
                  <a:lnTo>
                    <a:pt x="21933" y="120893"/>
                  </a:lnTo>
                  <a:lnTo>
                    <a:pt x="47407" y="80825"/>
                  </a:lnTo>
                  <a:lnTo>
                    <a:pt x="80825" y="47407"/>
                  </a:lnTo>
                  <a:lnTo>
                    <a:pt x="120893" y="21933"/>
                  </a:lnTo>
                  <a:lnTo>
                    <a:pt x="166314" y="5699"/>
                  </a:lnTo>
                  <a:lnTo>
                    <a:pt x="215793" y="0"/>
                  </a:lnTo>
                  <a:lnTo>
                    <a:pt x="3858827" y="0"/>
                  </a:lnTo>
                  <a:lnTo>
                    <a:pt x="3908306" y="5699"/>
                  </a:lnTo>
                  <a:lnTo>
                    <a:pt x="3953728" y="21933"/>
                  </a:lnTo>
                  <a:lnTo>
                    <a:pt x="3993795" y="47407"/>
                  </a:lnTo>
                  <a:lnTo>
                    <a:pt x="4027213" y="80825"/>
                  </a:lnTo>
                  <a:lnTo>
                    <a:pt x="4052687" y="120893"/>
                  </a:lnTo>
                  <a:lnTo>
                    <a:pt x="4068921" y="166314"/>
                  </a:lnTo>
                  <a:lnTo>
                    <a:pt x="4074621" y="215793"/>
                  </a:lnTo>
                  <a:lnTo>
                    <a:pt x="4074621" y="1078945"/>
                  </a:lnTo>
                  <a:lnTo>
                    <a:pt x="4068921" y="1128425"/>
                  </a:lnTo>
                  <a:lnTo>
                    <a:pt x="4052687" y="1173846"/>
                  </a:lnTo>
                  <a:lnTo>
                    <a:pt x="4027213" y="1213913"/>
                  </a:lnTo>
                  <a:lnTo>
                    <a:pt x="3993795" y="1247332"/>
                  </a:lnTo>
                  <a:lnTo>
                    <a:pt x="3953728" y="1272805"/>
                  </a:lnTo>
                  <a:lnTo>
                    <a:pt x="3908306" y="1289040"/>
                  </a:lnTo>
                  <a:lnTo>
                    <a:pt x="3858827" y="1294739"/>
                  </a:lnTo>
                  <a:lnTo>
                    <a:pt x="215793" y="1294739"/>
                  </a:lnTo>
                  <a:lnTo>
                    <a:pt x="166314" y="1289040"/>
                  </a:lnTo>
                  <a:lnTo>
                    <a:pt x="120893" y="1272805"/>
                  </a:lnTo>
                  <a:lnTo>
                    <a:pt x="80825" y="1247332"/>
                  </a:lnTo>
                  <a:lnTo>
                    <a:pt x="47407" y="1213913"/>
                  </a:lnTo>
                  <a:lnTo>
                    <a:pt x="21933" y="1173846"/>
                  </a:lnTo>
                  <a:lnTo>
                    <a:pt x="5699" y="1128425"/>
                  </a:lnTo>
                  <a:lnTo>
                    <a:pt x="0" y="1078945"/>
                  </a:lnTo>
                  <a:lnTo>
                    <a:pt x="0" y="215793"/>
                  </a:lnTo>
                  <a:close/>
                </a:path>
              </a:pathLst>
            </a:custGeom>
            <a:noFill/>
            <a:ln w="9525" cap="flat" cmpd="sng">
              <a:solidFill>
                <a:srgbClr val="4A7EB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41" name="Google Shape;141;p14"/>
          <p:cNvSpPr txBox="1"/>
          <p:nvPr/>
        </p:nvSpPr>
        <p:spPr>
          <a:xfrm>
            <a:off x="609600" y="3849115"/>
            <a:ext cx="89535" cy="329565"/>
          </a:xfrm>
          <a:prstGeom prst="rect">
            <a:avLst/>
          </a:prstGeom>
          <a:noFill/>
          <a:ln>
            <a:noFill/>
          </a:ln>
        </p:spPr>
        <p:txBody>
          <a:bodyPr spcFirstLastPara="1" wrap="square" lIns="0" tIns="11425" rIns="0" bIns="0" anchor="t" anchorCtr="0">
            <a:spAutoFit/>
          </a:bodyPr>
          <a:lstStyle/>
          <a:p>
            <a:pPr marL="12700" marR="0" lvl="0" indent="0" algn="l" rtl="0">
              <a:lnSpc>
                <a:spcPct val="100000"/>
              </a:lnSpc>
              <a:spcBef>
                <a:spcPts val="0"/>
              </a:spcBef>
              <a:spcAft>
                <a:spcPts val="0"/>
              </a:spcAft>
              <a:buNone/>
            </a:pPr>
            <a:r>
              <a:rPr lang="en-US" sz="2000">
                <a:solidFill>
                  <a:srgbClr val="888888"/>
                </a:solidFill>
                <a:latin typeface="Arial"/>
                <a:ea typeface="Arial"/>
                <a:cs typeface="Arial"/>
                <a:sym typeface="Arial"/>
              </a:rPr>
              <a:t>.</a:t>
            </a:r>
            <a:endParaRPr sz="2000">
              <a:solidFill>
                <a:schemeClr val="dk1"/>
              </a:solidFill>
              <a:latin typeface="Arial"/>
              <a:ea typeface="Arial"/>
              <a:cs typeface="Arial"/>
              <a:sym typeface="Arial"/>
            </a:endParaRPr>
          </a:p>
        </p:txBody>
      </p:sp>
      <p:sp>
        <p:nvSpPr>
          <p:cNvPr id="142" name="Google Shape;142;p14"/>
          <p:cNvSpPr txBox="1"/>
          <p:nvPr/>
        </p:nvSpPr>
        <p:spPr>
          <a:xfrm>
            <a:off x="4406900" y="2062988"/>
            <a:ext cx="4516755" cy="848360"/>
          </a:xfrm>
          <a:prstGeom prst="rect">
            <a:avLst/>
          </a:prstGeom>
          <a:noFill/>
          <a:ln>
            <a:noFill/>
          </a:ln>
        </p:spPr>
        <p:txBody>
          <a:bodyPr spcFirstLastPara="1" wrap="square" lIns="0" tIns="12700" rIns="0" bIns="0" anchor="t" anchorCtr="0">
            <a:spAutoFit/>
          </a:bodyPr>
          <a:lstStyle/>
          <a:p>
            <a:pPr marL="288290" marR="5080" lvl="0" indent="-276225" algn="l" rtl="0">
              <a:lnSpc>
                <a:spcPct val="100000"/>
              </a:lnSpc>
              <a:spcBef>
                <a:spcPts val="0"/>
              </a:spcBef>
              <a:spcAft>
                <a:spcPts val="0"/>
              </a:spcAft>
              <a:buClr>
                <a:schemeClr val="dk1"/>
              </a:buClr>
              <a:buSzPts val="1800"/>
              <a:buFont typeface="Arimo"/>
              <a:buChar char="◇"/>
            </a:pPr>
            <a:r>
              <a:rPr lang="en-US" sz="1800">
                <a:solidFill>
                  <a:schemeClr val="dk1"/>
                </a:solidFill>
                <a:latin typeface="Calibri"/>
                <a:ea typeface="Calibri"/>
                <a:cs typeface="Calibri"/>
                <a:sym typeface="Calibri"/>
              </a:rPr>
              <a:t>Over the last 12 months 2017 we tracked 475  insiders that bought $100,000 or more of  their company's stock.</a:t>
            </a:r>
            <a:endParaRPr/>
          </a:p>
        </p:txBody>
      </p:sp>
      <p:sp>
        <p:nvSpPr>
          <p:cNvPr id="143" name="Google Shape;143;p14"/>
          <p:cNvSpPr txBox="1"/>
          <p:nvPr/>
        </p:nvSpPr>
        <p:spPr>
          <a:xfrm>
            <a:off x="4406900" y="3160267"/>
            <a:ext cx="4538980" cy="848360"/>
          </a:xfrm>
          <a:prstGeom prst="rect">
            <a:avLst/>
          </a:prstGeom>
          <a:noFill/>
          <a:ln>
            <a:noFill/>
          </a:ln>
        </p:spPr>
        <p:txBody>
          <a:bodyPr spcFirstLastPara="1" wrap="square" lIns="0" tIns="12700" rIns="0" bIns="0" anchor="t" anchorCtr="0">
            <a:spAutoFit/>
          </a:bodyPr>
          <a:lstStyle/>
          <a:p>
            <a:pPr marL="288290" marR="5080" lvl="0" indent="-276225" algn="just" rtl="0">
              <a:lnSpc>
                <a:spcPct val="100000"/>
              </a:lnSpc>
              <a:spcBef>
                <a:spcPts val="0"/>
              </a:spcBef>
              <a:spcAft>
                <a:spcPts val="0"/>
              </a:spcAft>
              <a:buClr>
                <a:schemeClr val="dk1"/>
              </a:buClr>
              <a:buSzPts val="1800"/>
              <a:buFont typeface="Arimo"/>
              <a:buChar char="◇"/>
            </a:pPr>
            <a:r>
              <a:rPr lang="en-US" sz="1800">
                <a:solidFill>
                  <a:schemeClr val="dk1"/>
                </a:solidFill>
                <a:latin typeface="Calibri"/>
                <a:ea typeface="Calibri"/>
                <a:cs typeface="Calibri"/>
                <a:sym typeface="Calibri"/>
              </a:rPr>
              <a:t>We omitted from this 10% owners as we view  them more like hedge funds and not working  C-level officers of the Company.</a:t>
            </a:r>
            <a:endParaRPr/>
          </a:p>
        </p:txBody>
      </p:sp>
      <p:sp>
        <p:nvSpPr>
          <p:cNvPr id="144" name="Google Shape;144;p14"/>
          <p:cNvSpPr txBox="1"/>
          <p:nvPr/>
        </p:nvSpPr>
        <p:spPr>
          <a:xfrm>
            <a:off x="4406900" y="4538040"/>
            <a:ext cx="4070350" cy="1116965"/>
          </a:xfrm>
          <a:prstGeom prst="rect">
            <a:avLst/>
          </a:prstGeom>
          <a:noFill/>
          <a:ln>
            <a:noFill/>
          </a:ln>
        </p:spPr>
        <p:txBody>
          <a:bodyPr spcFirstLastPara="1" wrap="square" lIns="0" tIns="12700" rIns="0" bIns="0" anchor="t" anchorCtr="0">
            <a:spAutoFit/>
          </a:bodyPr>
          <a:lstStyle/>
          <a:p>
            <a:pPr marL="340995" marR="0" lvl="0" indent="-328930" algn="l" rtl="0">
              <a:lnSpc>
                <a:spcPct val="118611"/>
              </a:lnSpc>
              <a:spcBef>
                <a:spcPts val="0"/>
              </a:spcBef>
              <a:spcAft>
                <a:spcPts val="0"/>
              </a:spcAft>
              <a:buClr>
                <a:schemeClr val="dk1"/>
              </a:buClr>
              <a:buSzPts val="1800"/>
              <a:buFont typeface="Arimo"/>
              <a:buChar char="◇"/>
            </a:pPr>
            <a:r>
              <a:rPr lang="en-US" sz="1800">
                <a:solidFill>
                  <a:schemeClr val="dk1"/>
                </a:solidFill>
                <a:latin typeface="Calibri"/>
                <a:ea typeface="Calibri"/>
                <a:cs typeface="Calibri"/>
                <a:sym typeface="Calibri"/>
              </a:rPr>
              <a:t>We don't look at numbers less than</a:t>
            </a:r>
            <a:endParaRPr/>
          </a:p>
          <a:p>
            <a:pPr marL="288290" marR="5080" lvl="0" indent="0" algn="l" rtl="0">
              <a:lnSpc>
                <a:spcPct val="120000"/>
              </a:lnSpc>
              <a:spcBef>
                <a:spcPts val="45"/>
              </a:spcBef>
              <a:spcAft>
                <a:spcPts val="0"/>
              </a:spcAft>
              <a:buNone/>
            </a:pPr>
            <a:r>
              <a:rPr lang="en-US" sz="1800">
                <a:solidFill>
                  <a:schemeClr val="dk1"/>
                </a:solidFill>
                <a:latin typeface="Calibri"/>
                <a:ea typeface="Calibri"/>
                <a:cs typeface="Calibri"/>
                <a:sym typeface="Calibri"/>
              </a:rPr>
              <a:t>$200,000 because that can be window  dressing, simply execs trying to pump up  investor interest.</a:t>
            </a:r>
            <a:endParaRPr/>
          </a:p>
        </p:txBody>
      </p:sp>
      <p:sp>
        <p:nvSpPr>
          <p:cNvPr id="145" name="Google Shape;145;p14"/>
          <p:cNvSpPr txBox="1">
            <a:spLocks noGrp="1"/>
          </p:cNvSpPr>
          <p:nvPr>
            <p:ph type="title"/>
          </p:nvPr>
        </p:nvSpPr>
        <p:spPr>
          <a:xfrm>
            <a:off x="550957" y="322580"/>
            <a:ext cx="8042275" cy="1003300"/>
          </a:xfrm>
          <a:prstGeom prst="rect">
            <a:avLst/>
          </a:prstGeom>
          <a:noFill/>
          <a:ln>
            <a:noFill/>
          </a:ln>
        </p:spPr>
        <p:txBody>
          <a:bodyPr spcFirstLastPara="1" wrap="square" lIns="0" tIns="8250" rIns="0" bIns="0" anchor="t" anchorCtr="0">
            <a:spAutoFit/>
          </a:bodyPr>
          <a:lstStyle/>
          <a:p>
            <a:pPr marL="3434079" marR="5080" lvl="0" indent="-3422015" algn="l" rtl="0">
              <a:lnSpc>
                <a:spcPct val="100699"/>
              </a:lnSpc>
              <a:spcBef>
                <a:spcPts val="0"/>
              </a:spcBef>
              <a:spcAft>
                <a:spcPts val="0"/>
              </a:spcAft>
              <a:buNone/>
            </a:pPr>
            <a:r>
              <a:rPr lang="en-US" sz="3200">
                <a:latin typeface="Arial"/>
                <a:ea typeface="Arial"/>
                <a:cs typeface="Arial"/>
                <a:sym typeface="Arial"/>
              </a:rPr>
              <a:t>Insiders have a proven superior investment track  record.</a:t>
            </a:r>
            <a:endParaRPr sz="3200">
              <a:latin typeface="Arial"/>
              <a:ea typeface="Arial"/>
              <a:cs typeface="Arial"/>
              <a:sym typeface="Arial"/>
            </a:endParaRPr>
          </a:p>
        </p:txBody>
      </p:sp>
      <p:sp>
        <p:nvSpPr>
          <p:cNvPr id="146" name="Google Shape;146;p14"/>
          <p:cNvSpPr txBox="1"/>
          <p:nvPr/>
        </p:nvSpPr>
        <p:spPr>
          <a:xfrm>
            <a:off x="591207" y="5028718"/>
            <a:ext cx="3373120" cy="936154"/>
          </a:xfrm>
          <a:prstGeom prst="rect">
            <a:avLst/>
          </a:prstGeom>
          <a:noFill/>
          <a:ln>
            <a:noFill/>
          </a:ln>
        </p:spPr>
        <p:txBody>
          <a:bodyPr spcFirstLastPara="1" wrap="square" lIns="0" tIns="12700" rIns="0" bIns="0" anchor="t" anchorCtr="0">
            <a:spAutoFit/>
          </a:bodyPr>
          <a:lstStyle/>
          <a:p>
            <a:pPr marL="1266825" marR="5080" lvl="0" indent="-1254760" algn="l" rtl="0">
              <a:lnSpc>
                <a:spcPct val="100000"/>
              </a:lnSpc>
              <a:spcBef>
                <a:spcPts val="0"/>
              </a:spcBef>
              <a:spcAft>
                <a:spcPts val="0"/>
              </a:spcAft>
              <a:buNone/>
            </a:pPr>
            <a:r>
              <a:rPr lang="en-US" sz="2000">
                <a:solidFill>
                  <a:srgbClr val="FF6600"/>
                </a:solidFill>
                <a:latin typeface="Tahoma"/>
                <a:ea typeface="Tahoma"/>
                <a:cs typeface="Tahoma"/>
                <a:sym typeface="Tahoma"/>
              </a:rPr>
              <a:t>Average Annualized Insider  Return</a:t>
            </a:r>
            <a:endParaRPr sz="2000">
              <a:solidFill>
                <a:schemeClr val="dk1"/>
              </a:solidFill>
              <a:latin typeface="Tahoma"/>
              <a:ea typeface="Tahoma"/>
              <a:cs typeface="Tahoma"/>
              <a:sym typeface="Tahoma"/>
            </a:endParaRPr>
          </a:p>
          <a:p>
            <a:pPr marL="48895" marR="0" lvl="0" indent="0" algn="l" rtl="0">
              <a:lnSpc>
                <a:spcPct val="100000"/>
              </a:lnSpc>
              <a:spcBef>
                <a:spcPts val="0"/>
              </a:spcBef>
              <a:spcAft>
                <a:spcPts val="0"/>
              </a:spcAft>
              <a:buNone/>
            </a:pPr>
            <a:r>
              <a:rPr lang="en-US" sz="2000">
                <a:solidFill>
                  <a:srgbClr val="FF6600"/>
                </a:solidFill>
                <a:latin typeface="Tahoma"/>
                <a:ea typeface="Tahoma"/>
                <a:cs typeface="Tahoma"/>
                <a:sym typeface="Tahoma"/>
              </a:rPr>
              <a:t>46.5% vs. 19% for S&amp;P 500</a:t>
            </a:r>
            <a:endParaRPr sz="2000">
              <a:solidFill>
                <a:schemeClr val="dk1"/>
              </a:solidFill>
              <a:latin typeface="Tahoma"/>
              <a:ea typeface="Tahoma"/>
              <a:cs typeface="Tahoma"/>
              <a:sym typeface="Tahoma"/>
            </a:endParaRPr>
          </a:p>
        </p:txBody>
      </p:sp>
      <p:sp>
        <p:nvSpPr>
          <p:cNvPr id="147" name="Google Shape;147;p14"/>
          <p:cNvSpPr/>
          <p:nvPr/>
        </p:nvSpPr>
        <p:spPr>
          <a:xfrm>
            <a:off x="161544" y="1697735"/>
            <a:ext cx="4187952" cy="3377184"/>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5"/>
          <p:cNvSpPr txBox="1">
            <a:spLocks noGrp="1"/>
          </p:cNvSpPr>
          <p:nvPr>
            <p:ph type="title"/>
          </p:nvPr>
        </p:nvSpPr>
        <p:spPr>
          <a:xfrm>
            <a:off x="635920" y="255523"/>
            <a:ext cx="7873365" cy="1129030"/>
          </a:xfrm>
          <a:prstGeom prst="rect">
            <a:avLst/>
          </a:prstGeom>
          <a:noFill/>
          <a:ln>
            <a:noFill/>
          </a:ln>
        </p:spPr>
        <p:txBody>
          <a:bodyPr spcFirstLastPara="1" wrap="square" lIns="0" tIns="6350" rIns="0" bIns="0" anchor="t" anchorCtr="0">
            <a:spAutoFit/>
          </a:bodyPr>
          <a:lstStyle/>
          <a:p>
            <a:pPr marL="3150870" marR="5080" lvl="0" indent="-3138805" algn="l" rtl="0">
              <a:lnSpc>
                <a:spcPct val="101099"/>
              </a:lnSpc>
              <a:spcBef>
                <a:spcPts val="0"/>
              </a:spcBef>
              <a:spcAft>
                <a:spcPts val="0"/>
              </a:spcAft>
              <a:buNone/>
            </a:pPr>
            <a:r>
              <a:rPr lang="en-US" sz="3600">
                <a:latin typeface="Arial"/>
                <a:ea typeface="Arial"/>
                <a:cs typeface="Arial"/>
                <a:sym typeface="Arial"/>
              </a:rPr>
              <a:t>Waves of Insider Buying at Historic Market  Bottoms</a:t>
            </a:r>
            <a:endParaRPr sz="3600">
              <a:latin typeface="Arial"/>
              <a:ea typeface="Arial"/>
              <a:cs typeface="Arial"/>
              <a:sym typeface="Arial"/>
            </a:endParaRPr>
          </a:p>
        </p:txBody>
      </p:sp>
      <p:sp>
        <p:nvSpPr>
          <p:cNvPr id="153" name="Google Shape;153;p15"/>
          <p:cNvSpPr/>
          <p:nvPr/>
        </p:nvSpPr>
        <p:spPr>
          <a:xfrm>
            <a:off x="1112519" y="1984248"/>
            <a:ext cx="7223759" cy="427939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6"/>
          <p:cNvSpPr txBox="1"/>
          <p:nvPr/>
        </p:nvSpPr>
        <p:spPr>
          <a:xfrm>
            <a:off x="525780" y="1981200"/>
            <a:ext cx="8092440" cy="3743845"/>
          </a:xfrm>
          <a:prstGeom prst="rect">
            <a:avLst/>
          </a:prstGeom>
          <a:noFill/>
          <a:ln>
            <a:noFill/>
          </a:ln>
        </p:spPr>
        <p:txBody>
          <a:bodyPr spcFirstLastPara="1" wrap="square" lIns="0" tIns="48875" rIns="0" bIns="0" anchor="t" anchorCtr="0">
            <a:spAutoFit/>
          </a:bodyPr>
          <a:lstStyle/>
          <a:p>
            <a:pPr marL="189865" marR="0" lvl="0" indent="-177800" algn="l" rtl="0">
              <a:lnSpc>
                <a:spcPct val="100000"/>
              </a:lnSpc>
              <a:spcBef>
                <a:spcPts val="0"/>
              </a:spcBef>
              <a:spcAft>
                <a:spcPts val="0"/>
              </a:spcAft>
              <a:buClr>
                <a:schemeClr val="dk1"/>
              </a:buClr>
              <a:buSzPts val="1700"/>
              <a:buFont typeface="Calibri"/>
              <a:buAutoNum type="arabicPeriod"/>
            </a:pPr>
            <a:r>
              <a:rPr lang="en-US" sz="1800" b="1">
                <a:solidFill>
                  <a:schemeClr val="dk1"/>
                </a:solidFill>
                <a:latin typeface="Calibri"/>
                <a:ea typeface="Calibri"/>
                <a:cs typeface="Calibri"/>
                <a:sym typeface="Calibri"/>
              </a:rPr>
              <a:t>CHART- </a:t>
            </a:r>
            <a:r>
              <a:rPr lang="en-US" sz="1800" i="1">
                <a:solidFill>
                  <a:schemeClr val="dk1"/>
                </a:solidFill>
                <a:latin typeface="Calibri"/>
                <a:ea typeface="Calibri"/>
                <a:cs typeface="Calibri"/>
                <a:sym typeface="Calibri"/>
              </a:rPr>
              <a:t>Technical set-up, favorable chart pattern for buy/sell decision</a:t>
            </a:r>
            <a:endParaRPr sz="1800">
              <a:solidFill>
                <a:schemeClr val="dk1"/>
              </a:solidFill>
              <a:latin typeface="Calibri"/>
              <a:ea typeface="Calibri"/>
              <a:cs typeface="Calibri"/>
              <a:sym typeface="Calibri"/>
            </a:endParaRPr>
          </a:p>
          <a:p>
            <a:pPr marL="189865" marR="0" lvl="0" indent="-177800" algn="l" rtl="0">
              <a:lnSpc>
                <a:spcPct val="100000"/>
              </a:lnSpc>
              <a:spcBef>
                <a:spcPts val="290"/>
              </a:spcBef>
              <a:spcAft>
                <a:spcPts val="0"/>
              </a:spcAft>
              <a:buClr>
                <a:schemeClr val="dk1"/>
              </a:buClr>
              <a:buSzPts val="1700"/>
              <a:buFont typeface="Calibri"/>
              <a:buAutoNum type="arabicPeriod"/>
            </a:pPr>
            <a:r>
              <a:rPr lang="en-US" sz="1800" b="1">
                <a:solidFill>
                  <a:schemeClr val="dk1"/>
                </a:solidFill>
                <a:latin typeface="Calibri"/>
                <a:ea typeface="Calibri"/>
                <a:cs typeface="Calibri"/>
                <a:sym typeface="Calibri"/>
              </a:rPr>
              <a:t>ANALYSTS- </a:t>
            </a:r>
            <a:r>
              <a:rPr lang="en-US" sz="1800" i="1">
                <a:solidFill>
                  <a:schemeClr val="dk1"/>
                </a:solidFill>
                <a:latin typeface="Calibri"/>
                <a:ea typeface="Calibri"/>
                <a:cs typeface="Calibri"/>
                <a:sym typeface="Calibri"/>
              </a:rPr>
              <a:t>third party research analysis</a:t>
            </a:r>
            <a:endParaRPr sz="1800">
              <a:solidFill>
                <a:schemeClr val="dk1"/>
              </a:solidFill>
              <a:latin typeface="Calibri"/>
              <a:ea typeface="Calibri"/>
              <a:cs typeface="Calibri"/>
              <a:sym typeface="Calibri"/>
            </a:endParaRPr>
          </a:p>
          <a:p>
            <a:pPr marL="12700" marR="815339" lvl="0" indent="-107949" algn="l" rtl="0">
              <a:lnSpc>
                <a:spcPct val="113900"/>
              </a:lnSpc>
              <a:spcBef>
                <a:spcPts val="10"/>
              </a:spcBef>
              <a:spcAft>
                <a:spcPts val="0"/>
              </a:spcAft>
              <a:buClr>
                <a:schemeClr val="dk1"/>
              </a:buClr>
              <a:buSzPts val="1700"/>
              <a:buFont typeface="Calibri"/>
              <a:buAutoNum type="arabicPeriod"/>
            </a:pPr>
            <a:r>
              <a:rPr lang="en-US" sz="1800" b="1">
                <a:solidFill>
                  <a:schemeClr val="dk1"/>
                </a:solidFill>
                <a:latin typeface="Calibri"/>
                <a:ea typeface="Calibri"/>
                <a:cs typeface="Calibri"/>
                <a:sym typeface="Calibri"/>
              </a:rPr>
              <a:t>INSIDERS- </a:t>
            </a:r>
            <a:r>
              <a:rPr lang="en-US" sz="1800" i="1">
                <a:solidFill>
                  <a:schemeClr val="dk1"/>
                </a:solidFill>
                <a:latin typeface="Calibri"/>
                <a:ea typeface="Calibri"/>
                <a:cs typeface="Calibri"/>
                <a:sym typeface="Calibri"/>
              </a:rPr>
              <a:t>strong emphasis on insider buying more so than selling  </a:t>
            </a:r>
            <a:r>
              <a:rPr lang="en-US" sz="1800" b="1">
                <a:solidFill>
                  <a:schemeClr val="dk1"/>
                </a:solidFill>
                <a:latin typeface="Calibri"/>
                <a:ea typeface="Calibri"/>
                <a:cs typeface="Calibri"/>
                <a:sym typeface="Calibri"/>
              </a:rPr>
              <a:t>4.MANAGEMENT DISCUSSION 10Q AND 10K- </a:t>
            </a:r>
            <a:r>
              <a:rPr lang="en-US" sz="1800" i="1">
                <a:solidFill>
                  <a:schemeClr val="dk1"/>
                </a:solidFill>
                <a:latin typeface="Calibri"/>
                <a:ea typeface="Calibri"/>
                <a:cs typeface="Calibri"/>
                <a:sym typeface="Calibri"/>
              </a:rPr>
              <a:t>review of important SEC filings  </a:t>
            </a:r>
            <a:r>
              <a:rPr lang="en-US" sz="1800" b="1">
                <a:solidFill>
                  <a:schemeClr val="dk1"/>
                </a:solidFill>
                <a:latin typeface="Calibri"/>
                <a:ea typeface="Calibri"/>
                <a:cs typeface="Calibri"/>
                <a:sym typeface="Calibri"/>
              </a:rPr>
              <a:t>5.MARKET DIRECTION- </a:t>
            </a:r>
            <a:r>
              <a:rPr lang="en-US" sz="1800" i="1">
                <a:solidFill>
                  <a:schemeClr val="dk1"/>
                </a:solidFill>
                <a:latin typeface="Calibri"/>
                <a:ea typeface="Calibri"/>
                <a:cs typeface="Calibri"/>
                <a:sym typeface="Calibri"/>
              </a:rPr>
              <a:t>80% of stocks follow market direction in the short term</a:t>
            </a:r>
            <a:endParaRPr sz="1800">
              <a:solidFill>
                <a:schemeClr val="dk1"/>
              </a:solidFill>
              <a:latin typeface="Calibri"/>
              <a:ea typeface="Calibri"/>
              <a:cs typeface="Calibri"/>
              <a:sym typeface="Calibri"/>
            </a:endParaRPr>
          </a:p>
          <a:p>
            <a:pPr marL="12700" marR="5080" lvl="0" indent="-635" algn="l" rtl="0">
              <a:lnSpc>
                <a:spcPct val="107200"/>
              </a:lnSpc>
              <a:spcBef>
                <a:spcPts val="135"/>
              </a:spcBef>
              <a:spcAft>
                <a:spcPts val="0"/>
              </a:spcAft>
              <a:buNone/>
            </a:pPr>
            <a:r>
              <a:rPr lang="en-US" sz="1800" b="1">
                <a:solidFill>
                  <a:schemeClr val="dk1"/>
                </a:solidFill>
                <a:latin typeface="Calibri"/>
                <a:ea typeface="Calibri"/>
                <a:cs typeface="Calibri"/>
                <a:sym typeface="Calibri"/>
              </a:rPr>
              <a:t>6.SECTOR OUTLOOK- </a:t>
            </a:r>
            <a:r>
              <a:rPr lang="en-US" sz="1800" i="1">
                <a:solidFill>
                  <a:schemeClr val="dk1"/>
                </a:solidFill>
                <a:latin typeface="Calibri"/>
                <a:ea typeface="Calibri"/>
                <a:cs typeface="Calibri"/>
                <a:sym typeface="Calibri"/>
              </a:rPr>
              <a:t>buying a good stock in a bad sector can be a humbling experience  </a:t>
            </a:r>
            <a:r>
              <a:rPr lang="en-US" sz="1800" b="1">
                <a:solidFill>
                  <a:schemeClr val="dk1"/>
                </a:solidFill>
                <a:latin typeface="Calibri"/>
                <a:ea typeface="Calibri"/>
                <a:cs typeface="Calibri"/>
                <a:sym typeface="Calibri"/>
              </a:rPr>
              <a:t>7.CASH FLOW- </a:t>
            </a:r>
            <a:r>
              <a:rPr lang="en-US" sz="1800" i="1">
                <a:solidFill>
                  <a:schemeClr val="dk1"/>
                </a:solidFill>
                <a:latin typeface="Calibri"/>
                <a:ea typeface="Calibri"/>
                <a:cs typeface="Calibri"/>
                <a:sym typeface="Calibri"/>
              </a:rPr>
              <a:t>cash flow is more accurate than earnings. Earnings can be more easily  manipulated.</a:t>
            </a:r>
            <a:endParaRPr sz="1800">
              <a:solidFill>
                <a:schemeClr val="dk1"/>
              </a:solidFill>
              <a:latin typeface="Calibri"/>
              <a:ea typeface="Calibri"/>
              <a:cs typeface="Calibri"/>
              <a:sym typeface="Calibri"/>
            </a:endParaRPr>
          </a:p>
          <a:p>
            <a:pPr marL="12700" marR="146685" lvl="0" indent="0" algn="l" rtl="0">
              <a:lnSpc>
                <a:spcPct val="103600"/>
              </a:lnSpc>
              <a:spcBef>
                <a:spcPts val="155"/>
              </a:spcBef>
              <a:spcAft>
                <a:spcPts val="0"/>
              </a:spcAft>
              <a:buNone/>
            </a:pPr>
            <a:r>
              <a:rPr lang="en-US" sz="1800" b="1">
                <a:solidFill>
                  <a:schemeClr val="dk1"/>
                </a:solidFill>
                <a:latin typeface="Calibri"/>
                <a:ea typeface="Calibri"/>
                <a:cs typeface="Calibri"/>
                <a:sym typeface="Calibri"/>
              </a:rPr>
              <a:t>8.PEG RATIO- </a:t>
            </a:r>
            <a:r>
              <a:rPr lang="en-US" sz="1800" i="1">
                <a:solidFill>
                  <a:schemeClr val="dk1"/>
                </a:solidFill>
                <a:latin typeface="Calibri"/>
                <a:ea typeface="Calibri"/>
                <a:cs typeface="Calibri"/>
                <a:sym typeface="Calibri"/>
              </a:rPr>
              <a:t>it</a:t>
            </a:r>
            <a:r>
              <a:rPr lang="en-US" sz="1900" i="1">
                <a:solidFill>
                  <a:schemeClr val="dk1"/>
                </a:solidFill>
                <a:latin typeface="Calibri"/>
                <a:ea typeface="Calibri"/>
                <a:cs typeface="Calibri"/>
                <a:sym typeface="Calibri"/>
              </a:rPr>
              <a:t>'</a:t>
            </a:r>
            <a:r>
              <a:rPr lang="en-US" sz="1800" i="1">
                <a:solidFill>
                  <a:schemeClr val="dk1"/>
                </a:solidFill>
                <a:latin typeface="Calibri"/>
                <a:ea typeface="Calibri"/>
                <a:cs typeface="Calibri"/>
                <a:sym typeface="Calibri"/>
              </a:rPr>
              <a:t>s good to find a company growing faster than it</a:t>
            </a:r>
            <a:r>
              <a:rPr lang="en-US" sz="1900" i="1">
                <a:solidFill>
                  <a:schemeClr val="dk1"/>
                </a:solidFill>
                <a:latin typeface="Calibri"/>
                <a:ea typeface="Calibri"/>
                <a:cs typeface="Calibri"/>
                <a:sym typeface="Calibri"/>
              </a:rPr>
              <a:t>'</a:t>
            </a:r>
            <a:r>
              <a:rPr lang="en-US" sz="1800" i="1">
                <a:solidFill>
                  <a:schemeClr val="dk1"/>
                </a:solidFill>
                <a:latin typeface="Calibri"/>
                <a:ea typeface="Calibri"/>
                <a:cs typeface="Calibri"/>
                <a:sym typeface="Calibri"/>
              </a:rPr>
              <a:t>s multiple.  </a:t>
            </a:r>
            <a:r>
              <a:rPr lang="en-US" sz="1800" b="1">
                <a:solidFill>
                  <a:schemeClr val="dk1"/>
                </a:solidFill>
                <a:latin typeface="Calibri"/>
                <a:ea typeface="Calibri"/>
                <a:cs typeface="Calibri"/>
                <a:sym typeface="Calibri"/>
              </a:rPr>
              <a:t>9.VALUATION- </a:t>
            </a:r>
            <a:r>
              <a:rPr lang="en-US" sz="1800" i="1">
                <a:solidFill>
                  <a:schemeClr val="dk1"/>
                </a:solidFill>
                <a:latin typeface="Calibri"/>
                <a:ea typeface="Calibri"/>
                <a:cs typeface="Calibri"/>
                <a:sym typeface="Calibri"/>
              </a:rPr>
              <a:t>contrary to popular opinion, valuation does matter.	Use a discounted  cash flow analysis. If the stock is trading for substantially less than its DCF, that</a:t>
            </a:r>
            <a:r>
              <a:rPr lang="en-US" sz="1900" i="1">
                <a:solidFill>
                  <a:schemeClr val="dk1"/>
                </a:solidFill>
                <a:latin typeface="Calibri"/>
                <a:ea typeface="Calibri"/>
                <a:cs typeface="Calibri"/>
                <a:sym typeface="Calibri"/>
              </a:rPr>
              <a:t>'</a:t>
            </a:r>
            <a:r>
              <a:rPr lang="en-US" sz="1800" i="1">
                <a:solidFill>
                  <a:schemeClr val="dk1"/>
                </a:solidFill>
                <a:latin typeface="Calibri"/>
                <a:ea typeface="Calibri"/>
                <a:cs typeface="Calibri"/>
                <a:sym typeface="Calibri"/>
              </a:rPr>
              <a:t>s a 1.</a:t>
            </a:r>
            <a:endParaRPr sz="1800">
              <a:solidFill>
                <a:schemeClr val="dk1"/>
              </a:solidFill>
              <a:latin typeface="Calibri"/>
              <a:ea typeface="Calibri"/>
              <a:cs typeface="Calibri"/>
              <a:sym typeface="Calibri"/>
            </a:endParaRPr>
          </a:p>
          <a:p>
            <a:pPr marL="12700" marR="0" lvl="0" indent="0" algn="l" rtl="0">
              <a:lnSpc>
                <a:spcPct val="100000"/>
              </a:lnSpc>
              <a:spcBef>
                <a:spcPts val="285"/>
              </a:spcBef>
              <a:spcAft>
                <a:spcPts val="0"/>
              </a:spcAft>
              <a:buNone/>
            </a:pPr>
            <a:r>
              <a:rPr lang="en-US" sz="1800" b="1">
                <a:solidFill>
                  <a:schemeClr val="dk1"/>
                </a:solidFill>
                <a:latin typeface="Calibri"/>
                <a:ea typeface="Calibri"/>
                <a:cs typeface="Calibri"/>
                <a:sym typeface="Calibri"/>
              </a:rPr>
              <a:t>10.CATALYST- </a:t>
            </a:r>
            <a:r>
              <a:rPr lang="en-US" sz="1800" i="1">
                <a:solidFill>
                  <a:schemeClr val="dk1"/>
                </a:solidFill>
                <a:latin typeface="Calibri"/>
                <a:ea typeface="Calibri"/>
                <a:cs typeface="Calibri"/>
                <a:sym typeface="Calibri"/>
              </a:rPr>
              <a:t>what</a:t>
            </a:r>
            <a:r>
              <a:rPr lang="en-US" sz="1900" i="1">
                <a:solidFill>
                  <a:schemeClr val="dk1"/>
                </a:solidFill>
                <a:latin typeface="Calibri"/>
                <a:ea typeface="Calibri"/>
                <a:cs typeface="Calibri"/>
                <a:sym typeface="Calibri"/>
              </a:rPr>
              <a:t>'</a:t>
            </a:r>
            <a:r>
              <a:rPr lang="en-US" sz="1800" i="1">
                <a:solidFill>
                  <a:schemeClr val="dk1"/>
                </a:solidFill>
                <a:latin typeface="Calibri"/>
                <a:ea typeface="Calibri"/>
                <a:cs typeface="Calibri"/>
                <a:sym typeface="Calibri"/>
              </a:rPr>
              <a:t>s going to change the status quo?</a:t>
            </a:r>
            <a:endParaRPr sz="1800">
              <a:solidFill>
                <a:schemeClr val="dk1"/>
              </a:solidFill>
              <a:latin typeface="Calibri"/>
              <a:ea typeface="Calibri"/>
              <a:cs typeface="Calibri"/>
              <a:sym typeface="Calibri"/>
            </a:endParaRPr>
          </a:p>
        </p:txBody>
      </p:sp>
      <p:sp>
        <p:nvSpPr>
          <p:cNvPr id="159" name="Google Shape;159;p16"/>
          <p:cNvSpPr txBox="1">
            <a:spLocks noGrp="1"/>
          </p:cNvSpPr>
          <p:nvPr>
            <p:ph type="title"/>
          </p:nvPr>
        </p:nvSpPr>
        <p:spPr>
          <a:xfrm>
            <a:off x="1973960" y="191516"/>
            <a:ext cx="5196205" cy="636270"/>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sz="4000"/>
              <a:t>Comprehensive Review</a:t>
            </a:r>
            <a:endParaRPr sz="4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7"/>
          <p:cNvSpPr txBox="1">
            <a:spLocks noGrp="1"/>
          </p:cNvSpPr>
          <p:nvPr>
            <p:ph type="title"/>
          </p:nvPr>
        </p:nvSpPr>
        <p:spPr>
          <a:xfrm>
            <a:off x="620712" y="267715"/>
            <a:ext cx="7902575" cy="4826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3000"/>
              <a:t>Technical combined with Fundamental Analysis</a:t>
            </a:r>
            <a:endParaRPr sz="3000"/>
          </a:p>
        </p:txBody>
      </p:sp>
      <p:grpSp>
        <p:nvGrpSpPr>
          <p:cNvPr id="165" name="Google Shape;165;p17"/>
          <p:cNvGrpSpPr/>
          <p:nvPr/>
        </p:nvGrpSpPr>
        <p:grpSpPr>
          <a:xfrm>
            <a:off x="577850" y="1676400"/>
            <a:ext cx="5018404" cy="4624354"/>
            <a:chOff x="577850" y="1676400"/>
            <a:chExt cx="5018404" cy="4624354"/>
          </a:xfrm>
        </p:grpSpPr>
        <p:sp>
          <p:nvSpPr>
            <p:cNvPr id="166" name="Google Shape;166;p17"/>
            <p:cNvSpPr/>
            <p:nvPr/>
          </p:nvSpPr>
          <p:spPr>
            <a:xfrm>
              <a:off x="577850" y="1676400"/>
              <a:ext cx="4451350" cy="462435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 name="Google Shape;167;p17"/>
            <p:cNvSpPr/>
            <p:nvPr/>
          </p:nvSpPr>
          <p:spPr>
            <a:xfrm>
              <a:off x="2295525" y="3125787"/>
              <a:ext cx="3300729" cy="1052830"/>
            </a:xfrm>
            <a:custGeom>
              <a:avLst/>
              <a:gdLst/>
              <a:ahLst/>
              <a:cxnLst/>
              <a:rect l="l" t="t" r="r" b="b"/>
              <a:pathLst>
                <a:path w="3300729" h="1052829" extrusionOk="0">
                  <a:moveTo>
                    <a:pt x="0" y="1052512"/>
                  </a:moveTo>
                  <a:lnTo>
                    <a:pt x="3300413" y="0"/>
                  </a:lnTo>
                </a:path>
              </a:pathLst>
            </a:custGeom>
            <a:noFill/>
            <a:ln w="9525" cap="flat" cmpd="sng">
              <a:solidFill>
                <a:srgbClr val="4A7EB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68" name="Google Shape;168;p17"/>
          <p:cNvGrpSpPr/>
          <p:nvPr/>
        </p:nvGrpSpPr>
        <p:grpSpPr>
          <a:xfrm>
            <a:off x="5660135" y="2060448"/>
            <a:ext cx="3212591" cy="2810256"/>
            <a:chOff x="5660135" y="2060448"/>
            <a:chExt cx="3212591" cy="2810256"/>
          </a:xfrm>
        </p:grpSpPr>
        <p:sp>
          <p:nvSpPr>
            <p:cNvPr id="169" name="Google Shape;169;p17"/>
            <p:cNvSpPr/>
            <p:nvPr/>
          </p:nvSpPr>
          <p:spPr>
            <a:xfrm>
              <a:off x="5660135" y="2060448"/>
              <a:ext cx="3212591" cy="2810256"/>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 name="Google Shape;170;p17"/>
            <p:cNvSpPr/>
            <p:nvPr/>
          </p:nvSpPr>
          <p:spPr>
            <a:xfrm>
              <a:off x="5703887" y="2081212"/>
              <a:ext cx="3124200" cy="2722562"/>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71" name="Google Shape;171;p17"/>
          <p:cNvSpPr txBox="1"/>
          <p:nvPr/>
        </p:nvSpPr>
        <p:spPr>
          <a:xfrm>
            <a:off x="5703887" y="2081212"/>
            <a:ext cx="3124200" cy="2722880"/>
          </a:xfrm>
          <a:prstGeom prst="rect">
            <a:avLst/>
          </a:prstGeom>
          <a:noFill/>
          <a:ln w="9525" cap="flat" cmpd="sng">
            <a:solidFill>
              <a:srgbClr val="4A7EBB"/>
            </a:solidFill>
            <a:prstDash val="solid"/>
            <a:round/>
            <a:headEnd type="none" w="sm" len="sm"/>
            <a:tailEnd type="none" w="sm" len="sm"/>
          </a:ln>
        </p:spPr>
        <p:txBody>
          <a:bodyPr spcFirstLastPara="1" wrap="square" lIns="0" tIns="0" rIns="0" bIns="0" anchor="t" anchorCtr="0">
            <a:spAutoFit/>
          </a:bodyPr>
          <a:lstStyle/>
          <a:p>
            <a:pPr marL="0" marR="0" lvl="0" indent="0" algn="l" rtl="0">
              <a:lnSpc>
                <a:spcPct val="100000"/>
              </a:lnSpc>
              <a:spcBef>
                <a:spcPts val="0"/>
              </a:spcBef>
              <a:spcAft>
                <a:spcPts val="0"/>
              </a:spcAft>
              <a:buNone/>
            </a:pPr>
            <a:endParaRPr sz="22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3250">
              <a:solidFill>
                <a:schemeClr val="dk1"/>
              </a:solidFill>
              <a:latin typeface="Times New Roman"/>
              <a:ea typeface="Times New Roman"/>
              <a:cs typeface="Times New Roman"/>
              <a:sym typeface="Times New Roman"/>
            </a:endParaRPr>
          </a:p>
          <a:p>
            <a:pPr marL="184150" marR="176530" lvl="0" indent="0" algn="ctr" rtl="0">
              <a:lnSpc>
                <a:spcPct val="100000"/>
              </a:lnSpc>
              <a:spcBef>
                <a:spcPts val="0"/>
              </a:spcBef>
              <a:spcAft>
                <a:spcPts val="0"/>
              </a:spcAft>
              <a:buNone/>
            </a:pPr>
            <a:r>
              <a:rPr lang="en-US" sz="1800">
                <a:solidFill>
                  <a:srgbClr val="FFFFFF"/>
                </a:solidFill>
                <a:latin typeface="Arial"/>
                <a:ea typeface="Arial"/>
                <a:cs typeface="Arial"/>
                <a:sym typeface="Arial"/>
              </a:rPr>
              <a:t>Insider buying combined with  technical analysis portends  immense Monsanto rally 4</a:t>
            </a:r>
            <a:r>
              <a:rPr lang="en-US" sz="1800" baseline="30000">
                <a:solidFill>
                  <a:srgbClr val="FFFFFF"/>
                </a:solidFill>
                <a:latin typeface="Arial"/>
                <a:ea typeface="Arial"/>
                <a:cs typeface="Arial"/>
                <a:sym typeface="Arial"/>
              </a:rPr>
              <a:t>th  </a:t>
            </a:r>
            <a:r>
              <a:rPr lang="en-US" sz="1800">
                <a:solidFill>
                  <a:srgbClr val="FFFFFF"/>
                </a:solidFill>
                <a:latin typeface="Arial"/>
                <a:ea typeface="Arial"/>
                <a:cs typeface="Arial"/>
                <a:sym typeface="Arial"/>
              </a:rPr>
              <a:t>quarter 2010.</a:t>
            </a:r>
            <a:endParaRPr sz="1800">
              <a:solidFill>
                <a:schemeClr val="dk1"/>
              </a:solidFill>
              <a:latin typeface="Arial"/>
              <a:ea typeface="Arial"/>
              <a:cs typeface="Arial"/>
              <a:sym typeface="Arial"/>
            </a:endParaRPr>
          </a:p>
        </p:txBody>
      </p:sp>
      <p:sp>
        <p:nvSpPr>
          <p:cNvPr id="172" name="Google Shape;172;p17"/>
          <p:cNvSpPr txBox="1"/>
          <p:nvPr/>
        </p:nvSpPr>
        <p:spPr>
          <a:xfrm>
            <a:off x="1118869" y="2105660"/>
            <a:ext cx="1831339" cy="193675"/>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1100">
                <a:solidFill>
                  <a:srgbClr val="FF0000"/>
                </a:solidFill>
                <a:latin typeface="Arial"/>
                <a:ea typeface="Arial"/>
                <a:cs typeface="Arial"/>
                <a:sym typeface="Arial"/>
              </a:rPr>
              <a:t>CEO Grant buys 18,000 at 56.36</a:t>
            </a:r>
            <a:endParaRPr sz="1100">
              <a:solidFill>
                <a:schemeClr val="dk1"/>
              </a:solidFill>
              <a:latin typeface="Arial"/>
              <a:ea typeface="Arial"/>
              <a:cs typeface="Arial"/>
              <a:sym typeface="Arial"/>
            </a:endParaRPr>
          </a:p>
        </p:txBody>
      </p:sp>
      <p:grpSp>
        <p:nvGrpSpPr>
          <p:cNvPr id="173" name="Google Shape;173;p17"/>
          <p:cNvGrpSpPr/>
          <p:nvPr/>
        </p:nvGrpSpPr>
        <p:grpSpPr>
          <a:xfrm>
            <a:off x="1621536" y="2316479"/>
            <a:ext cx="844296" cy="1264920"/>
            <a:chOff x="1621536" y="2316479"/>
            <a:chExt cx="844296" cy="1264920"/>
          </a:xfrm>
        </p:grpSpPr>
        <p:sp>
          <p:nvSpPr>
            <p:cNvPr id="174" name="Google Shape;174;p17"/>
            <p:cNvSpPr/>
            <p:nvPr/>
          </p:nvSpPr>
          <p:spPr>
            <a:xfrm>
              <a:off x="1621536" y="2316479"/>
              <a:ext cx="844296" cy="126492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 name="Google Shape;175;p17"/>
            <p:cNvSpPr/>
            <p:nvPr/>
          </p:nvSpPr>
          <p:spPr>
            <a:xfrm>
              <a:off x="1660038" y="2333392"/>
              <a:ext cx="650240" cy="1071880"/>
            </a:xfrm>
            <a:custGeom>
              <a:avLst/>
              <a:gdLst/>
              <a:ahLst/>
              <a:cxnLst/>
              <a:rect l="l" t="t" r="r" b="b"/>
              <a:pathLst>
                <a:path w="650239" h="1071879" extrusionOk="0">
                  <a:moveTo>
                    <a:pt x="574865" y="983386"/>
                  </a:moveTo>
                  <a:lnTo>
                    <a:pt x="542143" y="1002902"/>
                  </a:lnTo>
                  <a:lnTo>
                    <a:pt x="649773" y="1071794"/>
                  </a:lnTo>
                  <a:lnTo>
                    <a:pt x="644423" y="999749"/>
                  </a:lnTo>
                  <a:lnTo>
                    <a:pt x="584624" y="999749"/>
                  </a:lnTo>
                  <a:lnTo>
                    <a:pt x="574865" y="983386"/>
                  </a:lnTo>
                  <a:close/>
                </a:path>
                <a:path w="650239" h="1071879" extrusionOk="0">
                  <a:moveTo>
                    <a:pt x="607587" y="963871"/>
                  </a:moveTo>
                  <a:lnTo>
                    <a:pt x="574865" y="983386"/>
                  </a:lnTo>
                  <a:lnTo>
                    <a:pt x="584624" y="999749"/>
                  </a:lnTo>
                  <a:lnTo>
                    <a:pt x="617345" y="980232"/>
                  </a:lnTo>
                  <a:lnTo>
                    <a:pt x="607587" y="963871"/>
                  </a:lnTo>
                  <a:close/>
                </a:path>
                <a:path w="650239" h="1071879" extrusionOk="0">
                  <a:moveTo>
                    <a:pt x="640309" y="944355"/>
                  </a:moveTo>
                  <a:lnTo>
                    <a:pt x="607587" y="963871"/>
                  </a:lnTo>
                  <a:lnTo>
                    <a:pt x="617345" y="980232"/>
                  </a:lnTo>
                  <a:lnTo>
                    <a:pt x="584624" y="999749"/>
                  </a:lnTo>
                  <a:lnTo>
                    <a:pt x="644423" y="999749"/>
                  </a:lnTo>
                  <a:lnTo>
                    <a:pt x="640309" y="944355"/>
                  </a:lnTo>
                  <a:close/>
                </a:path>
                <a:path w="650239" h="1071879" extrusionOk="0">
                  <a:moveTo>
                    <a:pt x="32722" y="0"/>
                  </a:moveTo>
                  <a:lnTo>
                    <a:pt x="0" y="19514"/>
                  </a:lnTo>
                  <a:lnTo>
                    <a:pt x="574865" y="983386"/>
                  </a:lnTo>
                  <a:lnTo>
                    <a:pt x="607587" y="963871"/>
                  </a:lnTo>
                  <a:lnTo>
                    <a:pt x="32722" y="0"/>
                  </a:lnTo>
                  <a:close/>
                </a:path>
              </a:pathLst>
            </a:custGeom>
            <a:solidFill>
              <a:srgbClr val="C0504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8"/>
          <p:cNvSpPr/>
          <p:nvPr/>
        </p:nvSpPr>
        <p:spPr>
          <a:xfrm>
            <a:off x="965200" y="2039937"/>
            <a:ext cx="5105400" cy="3565525"/>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81" name="Google Shape;181;p18"/>
          <p:cNvGrpSpPr/>
          <p:nvPr/>
        </p:nvGrpSpPr>
        <p:grpSpPr>
          <a:xfrm>
            <a:off x="6675119" y="2017776"/>
            <a:ext cx="2221992" cy="3797808"/>
            <a:chOff x="6675119" y="2017776"/>
            <a:chExt cx="2221992" cy="3797808"/>
          </a:xfrm>
        </p:grpSpPr>
        <p:sp>
          <p:nvSpPr>
            <p:cNvPr id="182" name="Google Shape;182;p18"/>
            <p:cNvSpPr/>
            <p:nvPr/>
          </p:nvSpPr>
          <p:spPr>
            <a:xfrm>
              <a:off x="6675119" y="2017776"/>
              <a:ext cx="2221992" cy="3797808"/>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18"/>
            <p:cNvSpPr/>
            <p:nvPr/>
          </p:nvSpPr>
          <p:spPr>
            <a:xfrm>
              <a:off x="6718299" y="2039937"/>
              <a:ext cx="2133500" cy="37084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84" name="Google Shape;184;p18"/>
          <p:cNvSpPr/>
          <p:nvPr/>
        </p:nvSpPr>
        <p:spPr>
          <a:xfrm>
            <a:off x="6169025" y="2503487"/>
            <a:ext cx="396875" cy="180975"/>
          </a:xfrm>
          <a:custGeom>
            <a:avLst/>
            <a:gdLst/>
            <a:ahLst/>
            <a:cxnLst/>
            <a:rect l="l" t="t" r="r" b="b"/>
            <a:pathLst>
              <a:path w="396875" h="180975" extrusionOk="0">
                <a:moveTo>
                  <a:pt x="0" y="0"/>
                </a:moveTo>
                <a:lnTo>
                  <a:pt x="396875" y="180975"/>
                </a:lnTo>
              </a:path>
            </a:pathLst>
          </a:custGeom>
          <a:noFill/>
          <a:ln w="9525" cap="flat" cmpd="sng">
            <a:solidFill>
              <a:srgbClr val="4A7EB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 name="Google Shape;185;p18"/>
          <p:cNvSpPr txBox="1"/>
          <p:nvPr/>
        </p:nvSpPr>
        <p:spPr>
          <a:xfrm>
            <a:off x="6718300" y="2039937"/>
            <a:ext cx="2133600" cy="3708400"/>
          </a:xfrm>
          <a:prstGeom prst="rect">
            <a:avLst/>
          </a:prstGeom>
          <a:noFill/>
          <a:ln w="9525" cap="flat" cmpd="sng">
            <a:solidFill>
              <a:srgbClr val="4A7EBB"/>
            </a:solidFill>
            <a:prstDash val="solid"/>
            <a:round/>
            <a:headEnd type="none" w="sm" len="sm"/>
            <a:tailEnd type="none" w="sm" len="sm"/>
          </a:ln>
        </p:spPr>
        <p:txBody>
          <a:bodyPr spcFirstLastPara="1" wrap="square" lIns="0" tIns="0" rIns="0" bIns="0" anchor="t" anchorCtr="0">
            <a:spAutoFit/>
          </a:bodyPr>
          <a:lstStyle/>
          <a:p>
            <a:pPr marL="0" marR="0" lvl="0" indent="0" algn="l" rtl="0">
              <a:lnSpc>
                <a:spcPct val="100000"/>
              </a:lnSpc>
              <a:spcBef>
                <a:spcPts val="0"/>
              </a:spcBef>
              <a:spcAft>
                <a:spcPts val="0"/>
              </a:spcAft>
              <a:buNone/>
            </a:pPr>
            <a:endParaRPr sz="2200">
              <a:solidFill>
                <a:schemeClr val="dk1"/>
              </a:solidFill>
              <a:latin typeface="Times New Roman"/>
              <a:ea typeface="Times New Roman"/>
              <a:cs typeface="Times New Roman"/>
              <a:sym typeface="Times New Roman"/>
            </a:endParaRPr>
          </a:p>
          <a:p>
            <a:pPr marL="0" marR="0" lvl="0" indent="0" algn="l" rtl="0">
              <a:lnSpc>
                <a:spcPct val="100000"/>
              </a:lnSpc>
              <a:spcBef>
                <a:spcPts val="40"/>
              </a:spcBef>
              <a:spcAft>
                <a:spcPts val="0"/>
              </a:spcAft>
              <a:buNone/>
            </a:pPr>
            <a:endParaRPr sz="2850">
              <a:solidFill>
                <a:schemeClr val="dk1"/>
              </a:solidFill>
              <a:latin typeface="Times New Roman"/>
              <a:ea typeface="Times New Roman"/>
              <a:cs typeface="Times New Roman"/>
              <a:sym typeface="Times New Roman"/>
            </a:endParaRPr>
          </a:p>
          <a:p>
            <a:pPr marL="5715" marR="0" lvl="0" indent="1270" algn="ctr" rtl="0">
              <a:lnSpc>
                <a:spcPct val="100000"/>
              </a:lnSpc>
              <a:spcBef>
                <a:spcPts val="0"/>
              </a:spcBef>
              <a:spcAft>
                <a:spcPts val="0"/>
              </a:spcAft>
              <a:buNone/>
            </a:pPr>
            <a:r>
              <a:rPr lang="en-US" sz="1800">
                <a:solidFill>
                  <a:srgbClr val="FFFFFF"/>
                </a:solidFill>
                <a:latin typeface="Arial"/>
                <a:ea typeface="Arial"/>
                <a:cs typeface="Arial"/>
                <a:sym typeface="Arial"/>
              </a:rPr>
              <a:t>Software designed to  exploit inefficiencies in  the market like "short  swing" rule,  overbought/oversold  stochastics, RSI  divergence, breakout  volume, etc.</a:t>
            </a:r>
            <a:endParaRPr sz="1800">
              <a:solidFill>
                <a:schemeClr val="dk1"/>
              </a:solidFill>
              <a:latin typeface="Arial"/>
              <a:ea typeface="Arial"/>
              <a:cs typeface="Arial"/>
              <a:sym typeface="Arial"/>
            </a:endParaRPr>
          </a:p>
        </p:txBody>
      </p:sp>
      <p:sp>
        <p:nvSpPr>
          <p:cNvPr id="186" name="Google Shape;186;p18"/>
          <p:cNvSpPr txBox="1">
            <a:spLocks noGrp="1"/>
          </p:cNvSpPr>
          <p:nvPr>
            <p:ph type="title"/>
          </p:nvPr>
        </p:nvSpPr>
        <p:spPr>
          <a:xfrm>
            <a:off x="2051494" y="161036"/>
            <a:ext cx="5040630" cy="695325"/>
          </a:xfrm>
          <a:prstGeom prst="rect">
            <a:avLst/>
          </a:prstGeom>
          <a:noFill/>
          <a:ln>
            <a:noFill/>
          </a:ln>
        </p:spPr>
        <p:txBody>
          <a:bodyPr spcFirstLastPara="1" wrap="square" lIns="0" tIns="11425" rIns="0" bIns="0" anchor="t" anchorCtr="0">
            <a:spAutoFit/>
          </a:bodyPr>
          <a:lstStyle/>
          <a:p>
            <a:pPr marL="12700" lvl="0" indent="0" algn="l" rtl="0">
              <a:lnSpc>
                <a:spcPct val="100000"/>
              </a:lnSpc>
              <a:spcBef>
                <a:spcPts val="0"/>
              </a:spcBef>
              <a:spcAft>
                <a:spcPts val="0"/>
              </a:spcAft>
              <a:buNone/>
            </a:pPr>
            <a:r>
              <a:rPr lang="en-US"/>
              <a:t>Proven Methodology</a:t>
            </a:r>
            <a:endParaRPr/>
          </a:p>
        </p:txBody>
      </p:sp>
      <p:sp>
        <p:nvSpPr>
          <p:cNvPr id="187" name="Google Shape;187;p18"/>
          <p:cNvSpPr txBox="1"/>
          <p:nvPr/>
        </p:nvSpPr>
        <p:spPr>
          <a:xfrm>
            <a:off x="820419" y="5705347"/>
            <a:ext cx="5587365" cy="848360"/>
          </a:xfrm>
          <a:prstGeom prst="rect">
            <a:avLst/>
          </a:prstGeom>
          <a:noFill/>
          <a:ln>
            <a:noFill/>
          </a:ln>
        </p:spPr>
        <p:txBody>
          <a:bodyPr spcFirstLastPara="1" wrap="square" lIns="0" tIns="12700" rIns="0" bIns="0" anchor="t" anchorCtr="0">
            <a:spAutoFit/>
          </a:bodyPr>
          <a:lstStyle/>
          <a:p>
            <a:pPr marL="12700" marR="5080" lvl="0" indent="0" algn="l" rtl="0">
              <a:lnSpc>
                <a:spcPct val="100000"/>
              </a:lnSpc>
              <a:spcBef>
                <a:spcPts val="0"/>
              </a:spcBef>
              <a:spcAft>
                <a:spcPts val="0"/>
              </a:spcAft>
              <a:buNone/>
            </a:pPr>
            <a:r>
              <a:rPr lang="en-US" sz="1800">
                <a:solidFill>
                  <a:schemeClr val="dk1"/>
                </a:solidFill>
                <a:latin typeface="Calibri"/>
                <a:ea typeface="Calibri"/>
                <a:cs typeface="Calibri"/>
                <a:sym typeface="Calibri"/>
              </a:rPr>
              <a:t>Our software allows us to monitor hundreds of securities in  real time based on technical indicators some of which are  proprietary to us.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9"/>
          <p:cNvSpPr txBox="1"/>
          <p:nvPr/>
        </p:nvSpPr>
        <p:spPr>
          <a:xfrm>
            <a:off x="718818" y="2631653"/>
            <a:ext cx="7365365" cy="2386550"/>
          </a:xfrm>
          <a:prstGeom prst="rect">
            <a:avLst/>
          </a:prstGeom>
          <a:noFill/>
          <a:ln>
            <a:noFill/>
          </a:ln>
        </p:spPr>
        <p:txBody>
          <a:bodyPr spcFirstLastPara="1" wrap="square" lIns="0" tIns="64750" rIns="0" bIns="0" anchor="t" anchorCtr="0">
            <a:spAutoFit/>
          </a:bodyPr>
          <a:lstStyle/>
          <a:p>
            <a:pPr marL="393700" marR="0" lvl="0" indent="-381000" algn="l" rtl="0">
              <a:lnSpc>
                <a:spcPct val="10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The Fund invests in Level 1 securities exclusively.</a:t>
            </a:r>
            <a:endParaRPr/>
          </a:p>
          <a:p>
            <a:pPr marL="393065" marR="5080" lvl="0" indent="-381000" algn="l" rtl="0">
              <a:lnSpc>
                <a:spcPct val="100000"/>
              </a:lnSpc>
              <a:spcBef>
                <a:spcPts val="409"/>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Strict diversification guidelines avoid concentrations one sector and  in any one security, most investments have material insider buying</a:t>
            </a:r>
            <a:endParaRPr sz="2000">
              <a:solidFill>
                <a:schemeClr val="dk1"/>
              </a:solidFill>
              <a:latin typeface="Calibri"/>
              <a:ea typeface="Calibri"/>
              <a:cs typeface="Calibri"/>
              <a:sym typeface="Calibri"/>
            </a:endParaRPr>
          </a:p>
          <a:p>
            <a:pPr marL="393065" marR="366395" lvl="0" indent="-381000" algn="l" rtl="0">
              <a:lnSpc>
                <a:spcPct val="117499"/>
              </a:lnSpc>
              <a:spcBef>
                <a:spcPts val="55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Fund may hedge trades with pairs trades, ETF's, futures, and/or  derivatives.</a:t>
            </a:r>
            <a:endParaRPr/>
          </a:p>
          <a:p>
            <a:pPr marL="393065" marR="427355" lvl="0" indent="-381000" algn="l" rtl="0">
              <a:lnSpc>
                <a:spcPct val="100000"/>
              </a:lnSpc>
              <a:spcBef>
                <a:spcPts val="34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Small agile fund may be entirely in cash or short, can change investment posture quickly to meet changing world</a:t>
            </a:r>
            <a:endParaRPr sz="2000">
              <a:solidFill>
                <a:schemeClr val="dk1"/>
              </a:solidFill>
              <a:latin typeface="Calibri"/>
              <a:ea typeface="Calibri"/>
              <a:cs typeface="Calibri"/>
              <a:sym typeface="Calibri"/>
            </a:endParaRPr>
          </a:p>
        </p:txBody>
      </p:sp>
      <p:sp>
        <p:nvSpPr>
          <p:cNvPr id="193" name="Google Shape;193;p19"/>
          <p:cNvSpPr txBox="1">
            <a:spLocks noGrp="1"/>
          </p:cNvSpPr>
          <p:nvPr>
            <p:ph type="title"/>
          </p:nvPr>
        </p:nvSpPr>
        <p:spPr>
          <a:xfrm>
            <a:off x="1277270" y="161036"/>
            <a:ext cx="6589395" cy="695325"/>
          </a:xfrm>
          <a:prstGeom prst="rect">
            <a:avLst/>
          </a:prstGeom>
          <a:noFill/>
          <a:ln>
            <a:noFill/>
          </a:ln>
        </p:spPr>
        <p:txBody>
          <a:bodyPr spcFirstLastPara="1" wrap="square" lIns="0" tIns="11425" rIns="0" bIns="0" anchor="t" anchorCtr="0">
            <a:spAutoFit/>
          </a:bodyPr>
          <a:lstStyle/>
          <a:p>
            <a:pPr marL="12700" lvl="0" indent="0" algn="l" rtl="0">
              <a:lnSpc>
                <a:spcPct val="100000"/>
              </a:lnSpc>
              <a:spcBef>
                <a:spcPts val="0"/>
              </a:spcBef>
              <a:spcAft>
                <a:spcPts val="0"/>
              </a:spcAft>
              <a:buNone/>
            </a:pPr>
            <a:r>
              <a:rPr lang="en-US"/>
              <a:t>Portfolio Risk Management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2"/>
          <p:cNvSpPr txBox="1">
            <a:spLocks noGrp="1"/>
          </p:cNvSpPr>
          <p:nvPr>
            <p:ph type="title"/>
          </p:nvPr>
        </p:nvSpPr>
        <p:spPr>
          <a:xfrm>
            <a:off x="2617565" y="426212"/>
            <a:ext cx="3907790" cy="695325"/>
          </a:xfrm>
          <a:prstGeom prst="rect">
            <a:avLst/>
          </a:prstGeom>
          <a:noFill/>
          <a:ln>
            <a:noFill/>
          </a:ln>
        </p:spPr>
        <p:txBody>
          <a:bodyPr spcFirstLastPara="1" wrap="square" lIns="0" tIns="11425" rIns="0" bIns="0" anchor="t" anchorCtr="0">
            <a:spAutoFit/>
          </a:bodyPr>
          <a:lstStyle/>
          <a:p>
            <a:pPr marL="12700" lvl="0" indent="0" algn="l" rtl="0">
              <a:lnSpc>
                <a:spcPct val="100000"/>
              </a:lnSpc>
              <a:spcBef>
                <a:spcPts val="0"/>
              </a:spcBef>
              <a:spcAft>
                <a:spcPts val="0"/>
              </a:spcAft>
              <a:buNone/>
            </a:pPr>
            <a:r>
              <a:rPr lang="en-US"/>
              <a:t>Emerging Alpha</a:t>
            </a:r>
            <a:endParaRPr/>
          </a:p>
        </p:txBody>
      </p:sp>
      <p:sp>
        <p:nvSpPr>
          <p:cNvPr id="57" name="Google Shape;57;p2"/>
          <p:cNvSpPr txBox="1"/>
          <p:nvPr/>
        </p:nvSpPr>
        <p:spPr>
          <a:xfrm>
            <a:off x="1297939" y="2453132"/>
            <a:ext cx="5727700" cy="2951480"/>
          </a:xfrm>
          <a:prstGeom prst="rect">
            <a:avLst/>
          </a:prstGeom>
          <a:noFill/>
          <a:ln>
            <a:noFill/>
          </a:ln>
        </p:spPr>
        <p:txBody>
          <a:bodyPr spcFirstLastPara="1" wrap="square" lIns="0" tIns="12700" rIns="0" bIns="0" anchor="t" anchorCtr="0">
            <a:spAutoFit/>
          </a:bodyPr>
          <a:lstStyle/>
          <a:p>
            <a:pPr marL="354965" marR="381635" lvl="0" indent="-342900" algn="l" rtl="0">
              <a:lnSpc>
                <a:spcPct val="100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Emerging fund managers are considered  funds under a a certain asset level.</a:t>
            </a:r>
            <a:endParaRPr/>
          </a:p>
          <a:p>
            <a:pPr marL="354965" marR="35560" lvl="0" indent="-342900" algn="l" rtl="0">
              <a:lnSpc>
                <a:spcPct val="100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Alpha is most likely found in emerging fund  managers.</a:t>
            </a:r>
            <a:endParaRPr/>
          </a:p>
          <a:p>
            <a:pPr marL="354965" marR="48895" lvl="0" indent="-342900" algn="l" rtl="0">
              <a:lnSpc>
                <a:spcPct val="100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Small funds have many more opportunities  to move the needle than giant funds.</a:t>
            </a:r>
            <a:endParaRPr/>
          </a:p>
          <a:p>
            <a:pPr marL="354965" marR="5080" lvl="0" indent="-342900" algn="l" rtl="0">
              <a:lnSpc>
                <a:spcPct val="100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Large asset managers and family offices are  seeking out alpha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0"/>
          <p:cNvSpPr txBox="1">
            <a:spLocks noGrp="1"/>
          </p:cNvSpPr>
          <p:nvPr>
            <p:ph type="title"/>
          </p:nvPr>
        </p:nvSpPr>
        <p:spPr>
          <a:xfrm>
            <a:off x="2980690" y="192362"/>
            <a:ext cx="3182620" cy="1120820"/>
          </a:xfrm>
          <a:prstGeom prst="rect">
            <a:avLst/>
          </a:prstGeom>
          <a:noFill/>
          <a:ln>
            <a:noFill/>
          </a:ln>
        </p:spPr>
        <p:txBody>
          <a:bodyPr spcFirstLastPara="1" wrap="square" lIns="0" tIns="12700" rIns="0" bIns="0" anchor="t" anchorCtr="0">
            <a:spAutoFit/>
          </a:bodyPr>
          <a:lstStyle/>
          <a:p>
            <a:pPr marL="12700" lvl="0" indent="0" algn="ctr" rtl="0">
              <a:lnSpc>
                <a:spcPct val="100000"/>
              </a:lnSpc>
              <a:spcBef>
                <a:spcPts val="0"/>
              </a:spcBef>
              <a:spcAft>
                <a:spcPts val="0"/>
              </a:spcAft>
              <a:buNone/>
            </a:pPr>
            <a:r>
              <a:rPr lang="en-US" sz="3600" dirty="0"/>
              <a:t>Tax Advantages</a:t>
            </a:r>
            <a:endParaRPr sz="3600" dirty="0"/>
          </a:p>
        </p:txBody>
      </p:sp>
      <p:sp>
        <p:nvSpPr>
          <p:cNvPr id="200" name="Google Shape;200;p20"/>
          <p:cNvSpPr txBox="1"/>
          <p:nvPr/>
        </p:nvSpPr>
        <p:spPr>
          <a:xfrm>
            <a:off x="881207" y="2200148"/>
            <a:ext cx="6961505" cy="3645229"/>
          </a:xfrm>
          <a:prstGeom prst="rect">
            <a:avLst/>
          </a:prstGeom>
          <a:noFill/>
          <a:ln>
            <a:noFill/>
          </a:ln>
        </p:spPr>
        <p:txBody>
          <a:bodyPr spcFirstLastPara="1" wrap="square" lIns="0" tIns="13325" rIns="0" bIns="0" anchor="t" anchorCtr="0">
            <a:spAutoFit/>
          </a:bodyPr>
          <a:lstStyle/>
          <a:p>
            <a:pPr marL="12700" marR="374015" lvl="0" indent="0" algn="l" rtl="0">
              <a:lnSpc>
                <a:spcPct val="100000"/>
              </a:lnSpc>
              <a:spcBef>
                <a:spcPts val="0"/>
              </a:spcBef>
              <a:spcAft>
                <a:spcPts val="0"/>
              </a:spcAft>
              <a:buNone/>
            </a:pPr>
            <a:endParaRPr sz="2000" b="1" u="sng">
              <a:solidFill>
                <a:schemeClr val="dk1"/>
              </a:solidFill>
              <a:latin typeface="Calibri"/>
              <a:ea typeface="Calibri"/>
              <a:cs typeface="Calibri"/>
              <a:sym typeface="Calibri"/>
            </a:endParaRPr>
          </a:p>
          <a:p>
            <a:pPr marL="12700" marR="374015" lvl="0" indent="0" algn="l" rtl="0">
              <a:lnSpc>
                <a:spcPct val="100000"/>
              </a:lnSpc>
              <a:spcBef>
                <a:spcPts val="0"/>
              </a:spcBef>
              <a:spcAft>
                <a:spcPts val="0"/>
              </a:spcAft>
              <a:buNone/>
            </a:pPr>
            <a:r>
              <a:rPr lang="en-US" sz="2000">
                <a:solidFill>
                  <a:schemeClr val="dk1"/>
                </a:solidFill>
                <a:latin typeface="Calibri"/>
                <a:ea typeface="Calibri"/>
                <a:cs typeface="Calibri"/>
                <a:sym typeface="Calibri"/>
              </a:rPr>
              <a:t>Favorable tax advantaged strategy. We employ market to  market accounting as well as harvesting long term capital gains.</a:t>
            </a:r>
            <a:endParaRPr/>
          </a:p>
          <a:p>
            <a:pPr marL="12700" marR="374015" lvl="0" indent="0" algn="l" rtl="0">
              <a:lnSpc>
                <a:spcPct val="100000"/>
              </a:lnSpc>
              <a:spcBef>
                <a:spcPts val="0"/>
              </a:spcBef>
              <a:spcAft>
                <a:spcPts val="0"/>
              </a:spcAft>
              <a:buNone/>
            </a:pPr>
            <a:endParaRPr sz="2000">
              <a:solidFill>
                <a:schemeClr val="dk1"/>
              </a:solidFill>
              <a:latin typeface="Calibri"/>
              <a:ea typeface="Calibri"/>
              <a:cs typeface="Calibri"/>
              <a:sym typeface="Calibri"/>
            </a:endParaRPr>
          </a:p>
          <a:p>
            <a:pPr marL="12700" marR="374015" lvl="0" indent="0" algn="l" rtl="0">
              <a:lnSpc>
                <a:spcPct val="100000"/>
              </a:lnSpc>
              <a:spcBef>
                <a:spcPts val="0"/>
              </a:spcBef>
              <a:spcAft>
                <a:spcPts val="0"/>
              </a:spcAft>
              <a:buNone/>
            </a:pPr>
            <a:r>
              <a:rPr lang="en-US" sz="2000">
                <a:solidFill>
                  <a:schemeClr val="dk1"/>
                </a:solidFill>
                <a:latin typeface="Calibri"/>
                <a:ea typeface="Calibri"/>
                <a:cs typeface="Calibri"/>
                <a:sym typeface="Calibri"/>
              </a:rPr>
              <a:t>Mark to market accounting provides ordinary busines income with no capital gain carry-forward loss limitations. Losses can offset most ordinary income as well.</a:t>
            </a:r>
            <a:endParaRPr/>
          </a:p>
          <a:p>
            <a:pPr marL="12700" marR="374015" lvl="0" indent="0" algn="l" rtl="0">
              <a:lnSpc>
                <a:spcPct val="100000"/>
              </a:lnSpc>
              <a:spcBef>
                <a:spcPts val="0"/>
              </a:spcBef>
              <a:spcAft>
                <a:spcPts val="0"/>
              </a:spcAft>
              <a:buNone/>
            </a:pPr>
            <a:endParaRPr sz="2000">
              <a:solidFill>
                <a:schemeClr val="dk1"/>
              </a:solidFill>
              <a:latin typeface="Calibri"/>
              <a:ea typeface="Calibri"/>
              <a:cs typeface="Calibri"/>
              <a:sym typeface="Calibri"/>
            </a:endParaRPr>
          </a:p>
          <a:p>
            <a:pPr marL="12700" marR="374015" lvl="0" indent="0" algn="l" rtl="0">
              <a:lnSpc>
                <a:spcPct val="100000"/>
              </a:lnSpc>
              <a:spcBef>
                <a:spcPts val="0"/>
              </a:spcBef>
              <a:spcAft>
                <a:spcPts val="0"/>
              </a:spcAft>
              <a:buNone/>
            </a:pPr>
            <a:r>
              <a:rPr lang="en-US" sz="2000">
                <a:solidFill>
                  <a:schemeClr val="dk1"/>
                </a:solidFill>
                <a:latin typeface="Calibri"/>
                <a:ea typeface="Calibri"/>
                <a:cs typeface="Calibri"/>
                <a:sym typeface="Calibri"/>
              </a:rPr>
              <a:t>Securities identified in a segregated account allow us to be long term capital gain investors.</a:t>
            </a:r>
            <a:endParaRPr/>
          </a:p>
          <a:p>
            <a:pPr marL="12700" marR="374015" lvl="0" indent="0" algn="l" rtl="0">
              <a:lnSpc>
                <a:spcPct val="100000"/>
              </a:lnSpc>
              <a:spcBef>
                <a:spcPts val="0"/>
              </a:spcBef>
              <a:spcAft>
                <a:spcPts val="0"/>
              </a:spcAft>
              <a:buNone/>
            </a:pPr>
            <a:endParaRPr sz="2000">
              <a:solidFill>
                <a:schemeClr val="dk1"/>
              </a:solidFill>
              <a:latin typeface="Calibri"/>
              <a:ea typeface="Calibri"/>
              <a:cs typeface="Calibri"/>
              <a:sym typeface="Calibri"/>
            </a:endParaRPr>
          </a:p>
          <a:p>
            <a:pPr marL="12700" marR="374015" lvl="0" indent="0" algn="l" rtl="0">
              <a:lnSpc>
                <a:spcPct val="100000"/>
              </a:lnSpc>
              <a:spcBef>
                <a:spcPts val="0"/>
              </a:spcBef>
              <a:spcAft>
                <a:spcPts val="0"/>
              </a:spcAft>
              <a:buNone/>
            </a:pPr>
            <a:endParaRPr sz="1600">
              <a:solidFill>
                <a:schemeClr val="dk1"/>
              </a:solidFill>
              <a:latin typeface="Arial"/>
              <a:ea typeface="Arial"/>
              <a:cs typeface="Arial"/>
              <a:sym typeface="Arial"/>
            </a:endParaRPr>
          </a:p>
        </p:txBody>
      </p:sp>
      <p:sp>
        <p:nvSpPr>
          <p:cNvPr id="201" name="Google Shape;201;p20"/>
          <p:cNvSpPr txBox="1"/>
          <p:nvPr/>
        </p:nvSpPr>
        <p:spPr>
          <a:xfrm>
            <a:off x="1447800" y="5845377"/>
            <a:ext cx="529183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Alpha Wealth Funds does not provide tax or legal advice. Investors should rely on their tax experts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1"/>
          <p:cNvSpPr txBox="1"/>
          <p:nvPr/>
        </p:nvSpPr>
        <p:spPr>
          <a:xfrm>
            <a:off x="1143000" y="2209800"/>
            <a:ext cx="6958330" cy="3860031"/>
          </a:xfrm>
          <a:prstGeom prst="rect">
            <a:avLst/>
          </a:prstGeom>
          <a:noFill/>
          <a:ln>
            <a:noFill/>
          </a:ln>
        </p:spPr>
        <p:txBody>
          <a:bodyPr spcFirstLastPara="1" wrap="square" lIns="0" tIns="12700" rIns="0" bIns="0" anchor="t" anchorCtr="0">
            <a:spAutoFit/>
          </a:bodyPr>
          <a:lstStyle/>
          <a:p>
            <a:pPr marL="320040" marR="882650" lvl="0" indent="-307975" algn="l" rtl="0">
              <a:lnSpc>
                <a:spcPct val="10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Monthly performance and shareholder reports supplied by an  independent administration firm</a:t>
            </a:r>
            <a:endParaRPr/>
          </a:p>
          <a:p>
            <a:pPr marL="320040" marR="60325" lvl="0" indent="-307975" algn="l" rtl="0">
              <a:lnSpc>
                <a:spcPct val="100000"/>
              </a:lnSpc>
              <a:spcBef>
                <a:spcPts val="31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Public Accounting Oversight Board certified firm conducts annual audit  and prepares partners K-1’s</a:t>
            </a:r>
            <a:endParaRPr/>
          </a:p>
          <a:p>
            <a:pPr marL="320040" marR="82550" lvl="0" indent="-307975" algn="l" rtl="0">
              <a:lnSpc>
                <a:spcPct val="100000"/>
              </a:lnSpc>
              <a:spcBef>
                <a:spcPts val="29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No lock ups. Investors can withdraw funds at any time 30 day notice or  immediately upon the event of death or incapacitation of Principal(s)</a:t>
            </a:r>
            <a:endParaRPr/>
          </a:p>
          <a:p>
            <a:pPr marL="320040" marR="0" lvl="0" indent="-307975" algn="l" rtl="0">
              <a:lnSpc>
                <a:spcPct val="100000"/>
              </a:lnSpc>
              <a:spcBef>
                <a:spcPts val="31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Outside counsel has experienced and specialized hedge fund practice</a:t>
            </a:r>
            <a:endParaRPr/>
          </a:p>
          <a:p>
            <a:pPr marL="320040" marR="5080" lvl="0" indent="-307975" algn="l" rtl="0">
              <a:lnSpc>
                <a:spcPct val="100000"/>
              </a:lnSpc>
              <a:spcBef>
                <a:spcPts val="285"/>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Harvey Sax  has a long unblemished background in  the securities industry. Harvey Sax was the founder and CEO of a public company.</a:t>
            </a:r>
            <a:endParaRPr sz="2000">
              <a:solidFill>
                <a:schemeClr val="dk1"/>
              </a:solidFill>
              <a:latin typeface="Calibri"/>
              <a:ea typeface="Calibri"/>
              <a:cs typeface="Calibri"/>
              <a:sym typeface="Calibri"/>
            </a:endParaRPr>
          </a:p>
        </p:txBody>
      </p:sp>
      <p:sp>
        <p:nvSpPr>
          <p:cNvPr id="207" name="Google Shape;207;p21"/>
          <p:cNvSpPr txBox="1">
            <a:spLocks noGrp="1"/>
          </p:cNvSpPr>
          <p:nvPr>
            <p:ph type="title"/>
          </p:nvPr>
        </p:nvSpPr>
        <p:spPr>
          <a:xfrm>
            <a:off x="2708401" y="526795"/>
            <a:ext cx="3726815" cy="636270"/>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sz="4000"/>
              <a:t>Financial Results</a:t>
            </a:r>
            <a:endParaRPr sz="4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2"/>
          <p:cNvSpPr txBox="1">
            <a:spLocks noGrp="1"/>
          </p:cNvSpPr>
          <p:nvPr>
            <p:ph type="title"/>
          </p:nvPr>
        </p:nvSpPr>
        <p:spPr>
          <a:xfrm>
            <a:off x="1356360" y="80868"/>
            <a:ext cx="6431280" cy="1365753"/>
          </a:xfrm>
          <a:prstGeom prst="rect">
            <a:avLst/>
          </a:prstGeom>
          <a:noFill/>
          <a:ln>
            <a:noFill/>
          </a:ln>
        </p:spPr>
        <p:txBody>
          <a:bodyPr spcFirstLastPara="1" wrap="square" lIns="0" tIns="11425" rIns="0" bIns="0" anchor="t" anchorCtr="0">
            <a:spAutoFit/>
          </a:bodyPr>
          <a:lstStyle/>
          <a:p>
            <a:pPr marL="12700" lvl="0" indent="0" algn="ctr" rtl="0">
              <a:lnSpc>
                <a:spcPct val="100000"/>
              </a:lnSpc>
              <a:spcBef>
                <a:spcPts val="0"/>
              </a:spcBef>
              <a:spcAft>
                <a:spcPts val="0"/>
              </a:spcAft>
              <a:buNone/>
            </a:pPr>
            <a:r>
              <a:rPr lang="en-US" dirty="0"/>
              <a:t>Fund Structure and Terms</a:t>
            </a:r>
            <a:endParaRPr dirty="0"/>
          </a:p>
        </p:txBody>
      </p:sp>
      <p:graphicFrame>
        <p:nvGraphicFramePr>
          <p:cNvPr id="213" name="Google Shape;213;p22"/>
          <p:cNvGraphicFramePr/>
          <p:nvPr/>
        </p:nvGraphicFramePr>
        <p:xfrm>
          <a:off x="762000" y="1600199"/>
          <a:ext cx="4337050" cy="4718100"/>
        </p:xfrm>
        <a:graphic>
          <a:graphicData uri="http://schemas.openxmlformats.org/drawingml/2006/table">
            <a:tbl>
              <a:tblPr firstRow="1" bandRow="1">
                <a:noFill/>
                <a:tableStyleId>{575290B5-7A60-4916-8159-B17513CDF78D}</a:tableStyleId>
              </a:tblPr>
              <a:tblGrid>
                <a:gridCol w="2168525">
                  <a:extLst>
                    <a:ext uri="{9D8B030D-6E8A-4147-A177-3AD203B41FA5}">
                      <a16:colId xmlns:a16="http://schemas.microsoft.com/office/drawing/2014/main" val="20000"/>
                    </a:ext>
                  </a:extLst>
                </a:gridCol>
                <a:gridCol w="2168525">
                  <a:extLst>
                    <a:ext uri="{9D8B030D-6E8A-4147-A177-3AD203B41FA5}">
                      <a16:colId xmlns:a16="http://schemas.microsoft.com/office/drawing/2014/main" val="20001"/>
                    </a:ext>
                  </a:extLst>
                </a:gridCol>
              </a:tblGrid>
              <a:tr h="684450">
                <a:tc>
                  <a:txBody>
                    <a:bodyPr/>
                    <a:lstStyle/>
                    <a:p>
                      <a:pPr marL="0" marR="0" lvl="0" indent="0" algn="ctr" rtl="0">
                        <a:lnSpc>
                          <a:spcPct val="100000"/>
                        </a:lnSpc>
                        <a:spcBef>
                          <a:spcPts val="0"/>
                        </a:spcBef>
                        <a:spcAft>
                          <a:spcPts val="0"/>
                        </a:spcAft>
                        <a:buNone/>
                      </a:pPr>
                      <a:r>
                        <a:rPr lang="en-US" sz="1800" u="none" strike="noStrike" cap="none">
                          <a:latin typeface="Calibri"/>
                          <a:ea typeface="Calibri"/>
                          <a:cs typeface="Calibri"/>
                          <a:sym typeface="Calibri"/>
                        </a:rPr>
                        <a:t>Name of Fund</a:t>
                      </a:r>
                      <a:endParaRPr sz="1800" u="none" strike="noStrike" cap="none">
                        <a:latin typeface="Calibri"/>
                        <a:ea typeface="Calibri"/>
                        <a:cs typeface="Calibri"/>
                        <a:sym typeface="Calibri"/>
                      </a:endParaRPr>
                    </a:p>
                  </a:txBody>
                  <a:tcPr marL="0" marR="0" marT="188600" marB="0">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 marR="0" lvl="0" indent="0" algn="ctr" rtl="0">
                        <a:lnSpc>
                          <a:spcPct val="100000"/>
                        </a:lnSpc>
                        <a:spcBef>
                          <a:spcPts val="0"/>
                        </a:spcBef>
                        <a:spcAft>
                          <a:spcPts val="0"/>
                        </a:spcAft>
                        <a:buNone/>
                      </a:pPr>
                      <a:r>
                        <a:rPr lang="en-US" sz="1800" u="none" strike="noStrike" cap="none">
                          <a:latin typeface="Calibri"/>
                          <a:ea typeface="Calibri"/>
                          <a:cs typeface="Calibri"/>
                          <a:sym typeface="Calibri"/>
                        </a:rPr>
                        <a:t>The Insiders Fund</a:t>
                      </a:r>
                      <a:endParaRPr sz="1800" u="none" strike="noStrike" cap="none">
                        <a:latin typeface="Calibri"/>
                        <a:ea typeface="Calibri"/>
                        <a:cs typeface="Calibri"/>
                        <a:sym typeface="Calibri"/>
                      </a:endParaRPr>
                    </a:p>
                  </a:txBody>
                  <a:tcPr marL="0" marR="0" marT="188600" marB="0">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529775">
                <a:tc>
                  <a:txBody>
                    <a:bodyPr/>
                    <a:lstStyle/>
                    <a:p>
                      <a:pPr marL="0" marR="0" lvl="0" indent="0" algn="ctr" rtl="0">
                        <a:lnSpc>
                          <a:spcPct val="100000"/>
                        </a:lnSpc>
                        <a:spcBef>
                          <a:spcPts val="0"/>
                        </a:spcBef>
                        <a:spcAft>
                          <a:spcPts val="0"/>
                        </a:spcAft>
                        <a:buNone/>
                      </a:pPr>
                      <a:r>
                        <a:rPr lang="en-US" sz="1800" u="none" strike="noStrike" cap="none">
                          <a:latin typeface="Calibri"/>
                          <a:ea typeface="Calibri"/>
                          <a:cs typeface="Calibri"/>
                          <a:sym typeface="Calibri"/>
                        </a:rPr>
                        <a:t>General Partner</a:t>
                      </a:r>
                      <a:endParaRPr sz="1800" u="none" strike="noStrike" cap="none">
                        <a:latin typeface="Calibri"/>
                        <a:ea typeface="Calibri"/>
                        <a:cs typeface="Calibri"/>
                        <a:sym typeface="Calibri"/>
                      </a:endParaRPr>
                    </a:p>
                  </a:txBody>
                  <a:tcPr marL="0" marR="0" marT="113675" marB="0">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EDEDED"/>
                    </a:solidFill>
                  </a:tcPr>
                </a:tc>
                <a:tc>
                  <a:txBody>
                    <a:bodyPr/>
                    <a:lstStyle/>
                    <a:p>
                      <a:pPr marL="3810" marR="0" lvl="0" indent="0" algn="ctr" rtl="0">
                        <a:lnSpc>
                          <a:spcPct val="100000"/>
                        </a:lnSpc>
                        <a:spcBef>
                          <a:spcPts val="0"/>
                        </a:spcBef>
                        <a:spcAft>
                          <a:spcPts val="0"/>
                        </a:spcAft>
                        <a:buNone/>
                      </a:pPr>
                      <a:r>
                        <a:rPr lang="en-US" sz="1800" u="none" strike="noStrike" cap="none">
                          <a:latin typeface="Calibri"/>
                          <a:ea typeface="Calibri"/>
                          <a:cs typeface="Calibri"/>
                          <a:sym typeface="Calibri"/>
                        </a:rPr>
                        <a:t>Alpha Wealth Funds</a:t>
                      </a:r>
                      <a:endParaRPr sz="1800" u="none" strike="noStrike" cap="none">
                        <a:latin typeface="Calibri"/>
                        <a:ea typeface="Calibri"/>
                        <a:cs typeface="Calibri"/>
                        <a:sym typeface="Calibri"/>
                      </a:endParaRPr>
                    </a:p>
                  </a:txBody>
                  <a:tcPr marL="0" marR="0" marT="113675" marB="0">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EDEDED"/>
                    </a:solidFill>
                  </a:tcPr>
                </a:tc>
                <a:extLst>
                  <a:ext uri="{0D108BD9-81ED-4DB2-BD59-A6C34878D82A}">
                    <a16:rowId xmlns:a16="http://schemas.microsoft.com/office/drawing/2014/main" val="10001"/>
                  </a:ext>
                </a:extLst>
              </a:tr>
              <a:tr h="529775">
                <a:tc>
                  <a:txBody>
                    <a:bodyPr/>
                    <a:lstStyle/>
                    <a:p>
                      <a:pPr marL="0" marR="0" lvl="0" indent="0" algn="ctr" rtl="0">
                        <a:lnSpc>
                          <a:spcPct val="100000"/>
                        </a:lnSpc>
                        <a:spcBef>
                          <a:spcPts val="0"/>
                        </a:spcBef>
                        <a:spcAft>
                          <a:spcPts val="0"/>
                        </a:spcAft>
                        <a:buNone/>
                      </a:pPr>
                      <a:r>
                        <a:rPr lang="en-US" sz="1800" u="none" strike="noStrike" cap="none">
                          <a:latin typeface="Calibri"/>
                          <a:ea typeface="Calibri"/>
                          <a:cs typeface="Calibri"/>
                          <a:sym typeface="Calibri"/>
                        </a:rPr>
                        <a:t>Legal Entity</a:t>
                      </a:r>
                      <a:endParaRPr sz="1800" u="none" strike="noStrike" cap="none">
                        <a:latin typeface="Calibri"/>
                        <a:ea typeface="Calibri"/>
                        <a:cs typeface="Calibri"/>
                        <a:sym typeface="Calibri"/>
                      </a:endParaRPr>
                    </a:p>
                  </a:txBody>
                  <a:tcPr marL="0" marR="0" marT="111125" marB="0">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 marR="0" lvl="0" indent="0" algn="ctr" rtl="0">
                        <a:lnSpc>
                          <a:spcPct val="100000"/>
                        </a:lnSpc>
                        <a:spcBef>
                          <a:spcPts val="0"/>
                        </a:spcBef>
                        <a:spcAft>
                          <a:spcPts val="0"/>
                        </a:spcAft>
                        <a:buNone/>
                      </a:pPr>
                      <a:r>
                        <a:rPr lang="en-US" sz="1800" u="none" strike="noStrike" cap="none">
                          <a:latin typeface="Calibri"/>
                          <a:ea typeface="Calibri"/>
                          <a:cs typeface="Calibri"/>
                          <a:sym typeface="Calibri"/>
                        </a:rPr>
                        <a:t>Limited Partnership</a:t>
                      </a:r>
                      <a:endParaRPr sz="1800" u="none" strike="noStrike" cap="none">
                        <a:latin typeface="Calibri"/>
                        <a:ea typeface="Calibri"/>
                        <a:cs typeface="Calibri"/>
                        <a:sym typeface="Calibri"/>
                      </a:endParaRPr>
                    </a:p>
                  </a:txBody>
                  <a:tcPr marL="0" marR="0" marT="111125" marB="0">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87625">
                <a:tc>
                  <a:txBody>
                    <a:bodyPr/>
                    <a:lstStyle/>
                    <a:p>
                      <a:pPr marL="0" marR="0" lvl="0" indent="0" algn="ctr" rtl="0">
                        <a:lnSpc>
                          <a:spcPct val="100000"/>
                        </a:lnSpc>
                        <a:spcBef>
                          <a:spcPts val="0"/>
                        </a:spcBef>
                        <a:spcAft>
                          <a:spcPts val="0"/>
                        </a:spcAft>
                        <a:buNone/>
                      </a:pPr>
                      <a:r>
                        <a:rPr lang="en-US" sz="1800" u="none" strike="noStrike" cap="none">
                          <a:latin typeface="Calibri"/>
                          <a:ea typeface="Calibri"/>
                          <a:cs typeface="Calibri"/>
                          <a:sym typeface="Calibri"/>
                        </a:rPr>
                        <a:t>Prime Broker</a:t>
                      </a:r>
                      <a:endParaRPr sz="1800" u="none" strike="noStrike" cap="none">
                        <a:latin typeface="Calibri"/>
                        <a:ea typeface="Calibri"/>
                        <a:cs typeface="Calibri"/>
                        <a:sym typeface="Calibri"/>
                      </a:endParaRPr>
                    </a:p>
                  </a:txBody>
                  <a:tcPr marL="0" marR="0" marT="191125" marB="0">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EDEDED"/>
                    </a:solidFill>
                  </a:tcPr>
                </a:tc>
                <a:tc>
                  <a:txBody>
                    <a:bodyPr/>
                    <a:lstStyle/>
                    <a:p>
                      <a:pPr marL="414655" marR="403225" lvl="0" indent="84454" algn="l" rtl="0">
                        <a:lnSpc>
                          <a:spcPct val="100000"/>
                        </a:lnSpc>
                        <a:spcBef>
                          <a:spcPts val="0"/>
                        </a:spcBef>
                        <a:spcAft>
                          <a:spcPts val="0"/>
                        </a:spcAft>
                        <a:buNone/>
                      </a:pPr>
                      <a:r>
                        <a:rPr lang="en-US" sz="1800" u="none" strike="noStrike" cap="none">
                          <a:latin typeface="Calibri"/>
                          <a:ea typeface="Calibri"/>
                          <a:cs typeface="Calibri"/>
                          <a:sym typeface="Calibri"/>
                        </a:rPr>
                        <a:t>TradeStation  Securities, Inc.</a:t>
                      </a:r>
                      <a:endParaRPr sz="1800" u="none" strike="noStrike" cap="none">
                        <a:latin typeface="Calibri"/>
                        <a:ea typeface="Calibri"/>
                        <a:cs typeface="Calibri"/>
                        <a:sym typeface="Calibri"/>
                      </a:endParaRPr>
                    </a:p>
                  </a:txBody>
                  <a:tcPr marL="0" marR="0" marT="53975" marB="0">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EDEDED"/>
                    </a:solidFill>
                  </a:tcPr>
                </a:tc>
                <a:extLst>
                  <a:ext uri="{0D108BD9-81ED-4DB2-BD59-A6C34878D82A}">
                    <a16:rowId xmlns:a16="http://schemas.microsoft.com/office/drawing/2014/main" val="10003"/>
                  </a:ext>
                </a:extLst>
              </a:tr>
              <a:tr h="687625">
                <a:tc>
                  <a:txBody>
                    <a:bodyPr/>
                    <a:lstStyle/>
                    <a:p>
                      <a:pPr marL="0" marR="0" lvl="0" indent="0" algn="ctr" rtl="0">
                        <a:lnSpc>
                          <a:spcPct val="100000"/>
                        </a:lnSpc>
                        <a:spcBef>
                          <a:spcPts val="0"/>
                        </a:spcBef>
                        <a:spcAft>
                          <a:spcPts val="0"/>
                        </a:spcAft>
                        <a:buNone/>
                      </a:pPr>
                      <a:r>
                        <a:rPr lang="en-US" sz="1800" u="none" strike="noStrike" cap="none">
                          <a:latin typeface="Calibri"/>
                          <a:ea typeface="Calibri"/>
                          <a:cs typeface="Calibri"/>
                          <a:sym typeface="Calibri"/>
                        </a:rPr>
                        <a:t>Attorney</a:t>
                      </a:r>
                      <a:endParaRPr sz="1800" u="none" strike="noStrike" cap="none">
                        <a:latin typeface="Calibri"/>
                        <a:ea typeface="Calibri"/>
                        <a:cs typeface="Calibri"/>
                        <a:sym typeface="Calibri"/>
                      </a:endParaRPr>
                    </a:p>
                  </a:txBody>
                  <a:tcPr marL="0" marR="0" marT="192400" marB="0">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794385" marR="143510" lvl="0" indent="-640714" algn="l" rtl="0">
                        <a:lnSpc>
                          <a:spcPct val="100000"/>
                        </a:lnSpc>
                        <a:spcBef>
                          <a:spcPts val="0"/>
                        </a:spcBef>
                        <a:spcAft>
                          <a:spcPts val="0"/>
                        </a:spcAft>
                        <a:buNone/>
                      </a:pPr>
                      <a:r>
                        <a:rPr lang="en-US" sz="1800" u="none" strike="noStrike" cap="none">
                          <a:latin typeface="Calibri"/>
                          <a:ea typeface="Calibri"/>
                          <a:cs typeface="Calibri"/>
                          <a:sym typeface="Calibri"/>
                        </a:rPr>
                        <a:t>The Investment Law  Group</a:t>
                      </a:r>
                      <a:endParaRPr sz="1800" u="none" strike="noStrike" cap="none">
                        <a:latin typeface="Calibri"/>
                        <a:ea typeface="Calibri"/>
                        <a:cs typeface="Calibri"/>
                        <a:sym typeface="Calibri"/>
                      </a:endParaRPr>
                    </a:p>
                  </a:txBody>
                  <a:tcPr marL="0" marR="0" marT="55250" marB="0">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914400">
                <a:tc>
                  <a:txBody>
                    <a:bodyPr/>
                    <a:lstStyle/>
                    <a:p>
                      <a:pPr marL="442594" marR="438150" lvl="0" indent="40005" algn="l" rtl="0">
                        <a:lnSpc>
                          <a:spcPct val="100000"/>
                        </a:lnSpc>
                        <a:spcBef>
                          <a:spcPts val="0"/>
                        </a:spcBef>
                        <a:spcAft>
                          <a:spcPts val="0"/>
                        </a:spcAft>
                        <a:buNone/>
                      </a:pPr>
                      <a:r>
                        <a:rPr lang="en-US" sz="1800" u="none" strike="noStrike" cap="none">
                          <a:latin typeface="Calibri"/>
                          <a:ea typeface="Calibri"/>
                          <a:cs typeface="Calibri"/>
                          <a:sym typeface="Calibri"/>
                        </a:rPr>
                        <a:t>Fund  Admin</a:t>
                      </a:r>
                      <a:endParaRPr/>
                    </a:p>
                  </a:txBody>
                  <a:tcPr marL="0" marR="0" marT="166375" marB="0">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None/>
                      </a:pPr>
                      <a:endParaRPr sz="1800" u="none" strike="noStrike" cap="none">
                        <a:latin typeface="Calibri"/>
                        <a:ea typeface="Calibri"/>
                        <a:cs typeface="Calibri"/>
                        <a:sym typeface="Calibri"/>
                      </a:endParaRPr>
                    </a:p>
                    <a:p>
                      <a:pPr marL="1905" marR="0" lvl="0" indent="0" algn="ctr" rtl="0">
                        <a:lnSpc>
                          <a:spcPct val="100000"/>
                        </a:lnSpc>
                        <a:spcBef>
                          <a:spcPts val="0"/>
                        </a:spcBef>
                        <a:spcAft>
                          <a:spcPts val="0"/>
                        </a:spcAft>
                        <a:buNone/>
                      </a:pPr>
                      <a:r>
                        <a:rPr lang="en-US" sz="1800" u="none" strike="noStrike" cap="none">
                          <a:latin typeface="Calibri"/>
                          <a:ea typeface="Calibri"/>
                          <a:cs typeface="Calibri"/>
                          <a:sym typeface="Calibri"/>
                        </a:rPr>
                        <a:t>NAV Consulting</a:t>
                      </a:r>
                      <a:endParaRPr sz="1800" u="none" strike="noStrike" cap="none">
                        <a:latin typeface="Calibri"/>
                        <a:ea typeface="Calibri"/>
                        <a:cs typeface="Calibri"/>
                        <a:sym typeface="Calibri"/>
                      </a:endParaRPr>
                    </a:p>
                  </a:txBody>
                  <a:tcPr marL="0" marR="0" marT="3800" marB="0">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EDEDED"/>
                    </a:solidFill>
                  </a:tcPr>
                </a:tc>
                <a:extLst>
                  <a:ext uri="{0D108BD9-81ED-4DB2-BD59-A6C34878D82A}">
                    <a16:rowId xmlns:a16="http://schemas.microsoft.com/office/drawing/2014/main" val="10005"/>
                  </a:ext>
                </a:extLst>
              </a:tr>
              <a:tr h="684450">
                <a:tc>
                  <a:txBody>
                    <a:bodyPr/>
                    <a:lstStyle/>
                    <a:p>
                      <a:pPr marL="0" marR="0" lvl="0" indent="0" algn="ctr" rtl="0">
                        <a:lnSpc>
                          <a:spcPct val="100000"/>
                        </a:lnSpc>
                        <a:spcBef>
                          <a:spcPts val="0"/>
                        </a:spcBef>
                        <a:spcAft>
                          <a:spcPts val="0"/>
                        </a:spcAft>
                        <a:buNone/>
                      </a:pPr>
                      <a:r>
                        <a:rPr lang="en-US" sz="1800" u="none" strike="noStrike" cap="none">
                          <a:latin typeface="Calibri"/>
                          <a:ea typeface="Calibri"/>
                          <a:cs typeface="Calibri"/>
                          <a:sym typeface="Calibri"/>
                        </a:rPr>
                        <a:t>Auditor</a:t>
                      </a:r>
                      <a:endParaRPr sz="1800" u="none" strike="noStrike" cap="none">
                        <a:latin typeface="Calibri"/>
                        <a:ea typeface="Calibri"/>
                        <a:cs typeface="Calibri"/>
                        <a:sym typeface="Calibri"/>
                      </a:endParaRPr>
                    </a:p>
                  </a:txBody>
                  <a:tcPr marL="0" marR="0" marT="190500" marB="0">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3175" marR="0" lvl="0" indent="0" algn="ctr" rtl="0">
                        <a:lnSpc>
                          <a:spcPct val="100000"/>
                        </a:lnSpc>
                        <a:spcBef>
                          <a:spcPts val="0"/>
                        </a:spcBef>
                        <a:spcAft>
                          <a:spcPts val="0"/>
                        </a:spcAft>
                        <a:buNone/>
                      </a:pPr>
                      <a:r>
                        <a:rPr lang="en-US" sz="1800" u="none" strike="noStrike" cap="none">
                          <a:latin typeface="Calibri"/>
                          <a:ea typeface="Calibri"/>
                          <a:cs typeface="Calibri"/>
                          <a:sym typeface="Calibri"/>
                        </a:rPr>
                        <a:t>Berkower LLC</a:t>
                      </a:r>
                      <a:endParaRPr sz="1800" u="none" strike="noStrike" cap="none">
                        <a:latin typeface="Calibri"/>
                        <a:ea typeface="Calibri"/>
                        <a:cs typeface="Calibri"/>
                        <a:sym typeface="Calibri"/>
                      </a:endParaRPr>
                    </a:p>
                  </a:txBody>
                  <a:tcPr marL="0" marR="0" marT="190500" marB="0">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graphicFrame>
        <p:nvGraphicFramePr>
          <p:cNvPr id="214" name="Google Shape;214;p22"/>
          <p:cNvGraphicFramePr/>
          <p:nvPr/>
        </p:nvGraphicFramePr>
        <p:xfrm>
          <a:off x="5122698" y="1734529"/>
          <a:ext cx="3651250" cy="3676850"/>
        </p:xfrm>
        <a:graphic>
          <a:graphicData uri="http://schemas.openxmlformats.org/drawingml/2006/table">
            <a:tbl>
              <a:tblPr firstRow="1" bandRow="1">
                <a:noFill/>
                <a:tableStyleId>{575290B5-7A60-4916-8159-B17513CDF78D}</a:tableStyleId>
              </a:tblPr>
              <a:tblGrid>
                <a:gridCol w="1825625">
                  <a:extLst>
                    <a:ext uri="{9D8B030D-6E8A-4147-A177-3AD203B41FA5}">
                      <a16:colId xmlns:a16="http://schemas.microsoft.com/office/drawing/2014/main" val="20000"/>
                    </a:ext>
                  </a:extLst>
                </a:gridCol>
                <a:gridCol w="1825625">
                  <a:extLst>
                    <a:ext uri="{9D8B030D-6E8A-4147-A177-3AD203B41FA5}">
                      <a16:colId xmlns:a16="http://schemas.microsoft.com/office/drawing/2014/main" val="20001"/>
                    </a:ext>
                  </a:extLst>
                </a:gridCol>
              </a:tblGrid>
              <a:tr h="750300">
                <a:tc>
                  <a:txBody>
                    <a:bodyPr/>
                    <a:lstStyle/>
                    <a:p>
                      <a:pPr marL="0" marR="0" lvl="0" indent="0" algn="ctr" rtl="0">
                        <a:lnSpc>
                          <a:spcPct val="100000"/>
                        </a:lnSpc>
                        <a:spcBef>
                          <a:spcPts val="0"/>
                        </a:spcBef>
                        <a:spcAft>
                          <a:spcPts val="0"/>
                        </a:spcAft>
                        <a:buNone/>
                      </a:pPr>
                      <a:r>
                        <a:rPr lang="en-US" sz="1800" u="none" strike="noStrike" cap="none">
                          <a:latin typeface="Calibri"/>
                          <a:ea typeface="Calibri"/>
                          <a:cs typeface="Calibri"/>
                          <a:sym typeface="Calibri"/>
                        </a:rPr>
                        <a:t>Management Fee</a:t>
                      </a:r>
                      <a:endParaRPr/>
                    </a:p>
                  </a:txBody>
                  <a:tcPr marL="0" marR="0" marT="222250" marB="0">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3175" marR="0" lvl="0" indent="0" algn="ctr" rtl="0">
                        <a:lnSpc>
                          <a:spcPct val="100000"/>
                        </a:lnSpc>
                        <a:spcBef>
                          <a:spcPts val="0"/>
                        </a:spcBef>
                        <a:spcAft>
                          <a:spcPts val="0"/>
                        </a:spcAft>
                        <a:buNone/>
                      </a:pPr>
                      <a:r>
                        <a:rPr lang="en-US" sz="1800" u="none" strike="noStrike" cap="none">
                          <a:latin typeface="Calibri"/>
                          <a:ea typeface="Calibri"/>
                          <a:cs typeface="Calibri"/>
                          <a:sym typeface="Calibri"/>
                        </a:rPr>
                        <a:t>2.00% Annually</a:t>
                      </a:r>
                      <a:endParaRPr/>
                    </a:p>
                  </a:txBody>
                  <a:tcPr marL="0" marR="0" marT="222250" marB="0">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69025">
                <a:tc>
                  <a:txBody>
                    <a:bodyPr/>
                    <a:lstStyle/>
                    <a:p>
                      <a:pPr marL="446405" marR="441959" lvl="0" indent="38734" algn="l" rtl="0">
                        <a:lnSpc>
                          <a:spcPct val="100000"/>
                        </a:lnSpc>
                        <a:spcBef>
                          <a:spcPts val="0"/>
                        </a:spcBef>
                        <a:spcAft>
                          <a:spcPts val="0"/>
                        </a:spcAft>
                        <a:buNone/>
                      </a:pPr>
                      <a:r>
                        <a:rPr lang="en-US" sz="1800" u="none" strike="noStrike" cap="none">
                          <a:latin typeface="Calibri"/>
                          <a:ea typeface="Calibri"/>
                          <a:cs typeface="Calibri"/>
                          <a:sym typeface="Calibri"/>
                        </a:rPr>
                        <a:t>Incentive  Allocation</a:t>
                      </a:r>
                      <a:endParaRPr/>
                    </a:p>
                  </a:txBody>
                  <a:tcPr marL="0" marR="0" marT="45075" marB="0">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EDEDED"/>
                    </a:solidFill>
                  </a:tcPr>
                </a:tc>
                <a:tc>
                  <a:txBody>
                    <a:bodyPr/>
                    <a:lstStyle/>
                    <a:p>
                      <a:pPr marL="158115" marR="146685" lvl="0" indent="109855" algn="l" rtl="0">
                        <a:lnSpc>
                          <a:spcPct val="100000"/>
                        </a:lnSpc>
                        <a:spcBef>
                          <a:spcPts val="0"/>
                        </a:spcBef>
                        <a:spcAft>
                          <a:spcPts val="0"/>
                        </a:spcAft>
                        <a:buNone/>
                      </a:pPr>
                      <a:r>
                        <a:rPr lang="en-US" sz="1800" u="none" strike="noStrike" cap="none">
                          <a:latin typeface="Calibri"/>
                          <a:ea typeface="Calibri"/>
                          <a:cs typeface="Calibri"/>
                          <a:sym typeface="Calibri"/>
                        </a:rPr>
                        <a:t>20% of Profits  with High Water</a:t>
                      </a:r>
                      <a:endParaRPr/>
                    </a:p>
                  </a:txBody>
                  <a:tcPr marL="0" marR="0" marT="45075" marB="0">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EDEDED"/>
                    </a:solidFill>
                  </a:tcPr>
                </a:tc>
                <a:extLst>
                  <a:ext uri="{0D108BD9-81ED-4DB2-BD59-A6C34878D82A}">
                    <a16:rowId xmlns:a16="http://schemas.microsoft.com/office/drawing/2014/main" val="10001"/>
                  </a:ext>
                </a:extLst>
              </a:tr>
              <a:tr h="580500">
                <a:tc>
                  <a:txBody>
                    <a:bodyPr/>
                    <a:lstStyle/>
                    <a:p>
                      <a:pPr marL="0" marR="0" lvl="0" indent="0" algn="ctr" rtl="0">
                        <a:lnSpc>
                          <a:spcPct val="100000"/>
                        </a:lnSpc>
                        <a:spcBef>
                          <a:spcPts val="0"/>
                        </a:spcBef>
                        <a:spcAft>
                          <a:spcPts val="0"/>
                        </a:spcAft>
                        <a:buNone/>
                      </a:pPr>
                      <a:r>
                        <a:rPr lang="en-US" sz="1800" u="none" strike="noStrike" cap="none">
                          <a:latin typeface="Calibri"/>
                          <a:ea typeface="Calibri"/>
                          <a:cs typeface="Calibri"/>
                          <a:sym typeface="Calibri"/>
                        </a:rPr>
                        <a:t>Lock-up</a:t>
                      </a:r>
                      <a:endParaRPr/>
                    </a:p>
                  </a:txBody>
                  <a:tcPr marL="0" marR="0" marT="137800" marB="0">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3175" marR="0" lvl="0" indent="0" algn="ctr" rtl="0">
                        <a:lnSpc>
                          <a:spcPct val="100000"/>
                        </a:lnSpc>
                        <a:spcBef>
                          <a:spcPts val="0"/>
                        </a:spcBef>
                        <a:spcAft>
                          <a:spcPts val="0"/>
                        </a:spcAft>
                        <a:buNone/>
                      </a:pPr>
                      <a:r>
                        <a:rPr lang="en-US" sz="1800" u="none" strike="noStrike" cap="none">
                          <a:latin typeface="Calibri"/>
                          <a:ea typeface="Calibri"/>
                          <a:cs typeface="Calibri"/>
                          <a:sym typeface="Calibri"/>
                        </a:rPr>
                        <a:t>No Lock-up</a:t>
                      </a:r>
                      <a:endParaRPr/>
                    </a:p>
                  </a:txBody>
                  <a:tcPr marL="0" marR="0" marT="137800" marB="0">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753475">
                <a:tc>
                  <a:txBody>
                    <a:bodyPr/>
                    <a:lstStyle/>
                    <a:p>
                      <a:pPr marL="610870" marR="336550" lvl="0" indent="-270510" algn="ctr" rtl="0">
                        <a:lnSpc>
                          <a:spcPct val="100000"/>
                        </a:lnSpc>
                        <a:spcBef>
                          <a:spcPts val="0"/>
                        </a:spcBef>
                        <a:spcAft>
                          <a:spcPts val="0"/>
                        </a:spcAft>
                        <a:buNone/>
                      </a:pPr>
                      <a:r>
                        <a:rPr lang="en-US" sz="1800" u="none" strike="noStrike" cap="none">
                          <a:latin typeface="Calibri"/>
                          <a:ea typeface="Calibri"/>
                          <a:cs typeface="Calibri"/>
                          <a:sym typeface="Calibri"/>
                        </a:rPr>
                        <a:t>Redemption</a:t>
                      </a:r>
                      <a:endParaRPr/>
                    </a:p>
                    <a:p>
                      <a:pPr marL="610870" marR="336550" lvl="0" indent="-270510" algn="ctr" rtl="0">
                        <a:lnSpc>
                          <a:spcPct val="100000"/>
                        </a:lnSpc>
                        <a:spcBef>
                          <a:spcPts val="690"/>
                        </a:spcBef>
                        <a:spcAft>
                          <a:spcPts val="0"/>
                        </a:spcAft>
                        <a:buNone/>
                      </a:pPr>
                      <a:r>
                        <a:rPr lang="en-US" sz="1800" u="none" strike="noStrike" cap="none">
                          <a:latin typeface="Calibri"/>
                          <a:ea typeface="Calibri"/>
                          <a:cs typeface="Calibri"/>
                          <a:sym typeface="Calibri"/>
                        </a:rPr>
                        <a:t>Period</a:t>
                      </a:r>
                      <a:endParaRPr sz="1800" u="none" strike="noStrike" cap="none">
                        <a:latin typeface="Calibri"/>
                        <a:ea typeface="Calibri"/>
                        <a:cs typeface="Calibri"/>
                        <a:sym typeface="Calibri"/>
                      </a:endParaRPr>
                    </a:p>
                  </a:txBody>
                  <a:tcPr marL="0" marR="0" marT="87625" marB="0">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EDEDED"/>
                    </a:solidFill>
                  </a:tcPr>
                </a:tc>
                <a:tc>
                  <a:txBody>
                    <a:bodyPr/>
                    <a:lstStyle/>
                    <a:p>
                      <a:pPr marL="365760" marR="135255" lvl="0" indent="-219709" algn="l" rtl="0">
                        <a:lnSpc>
                          <a:spcPct val="100000"/>
                        </a:lnSpc>
                        <a:spcBef>
                          <a:spcPts val="0"/>
                        </a:spcBef>
                        <a:spcAft>
                          <a:spcPts val="0"/>
                        </a:spcAft>
                        <a:buNone/>
                      </a:pPr>
                      <a:r>
                        <a:rPr lang="en-US" sz="1800" u="none" strike="noStrike" cap="none">
                          <a:latin typeface="Calibri"/>
                          <a:ea typeface="Calibri"/>
                          <a:cs typeface="Calibri"/>
                          <a:sym typeface="Calibri"/>
                        </a:rPr>
                        <a:t>Monthly with 30  Days Notice</a:t>
                      </a:r>
                      <a:endParaRPr/>
                    </a:p>
                  </a:txBody>
                  <a:tcPr marL="0" marR="0" marT="87625" marB="0">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EDEDED"/>
                    </a:solidFill>
                  </a:tcPr>
                </a:tc>
                <a:extLst>
                  <a:ext uri="{0D108BD9-81ED-4DB2-BD59-A6C34878D82A}">
                    <a16:rowId xmlns:a16="http://schemas.microsoft.com/office/drawing/2014/main" val="10003"/>
                  </a:ext>
                </a:extLst>
              </a:tr>
              <a:tr h="546275">
                <a:tc>
                  <a:txBody>
                    <a:bodyPr/>
                    <a:lstStyle/>
                    <a:p>
                      <a:pPr marL="389255" marR="384175" lvl="0" indent="67945" algn="ctr" rtl="0">
                        <a:lnSpc>
                          <a:spcPct val="100000"/>
                        </a:lnSpc>
                        <a:spcBef>
                          <a:spcPts val="0"/>
                        </a:spcBef>
                        <a:spcAft>
                          <a:spcPts val="0"/>
                        </a:spcAft>
                        <a:buNone/>
                      </a:pPr>
                      <a:r>
                        <a:rPr lang="en-US" sz="1800" u="none" strike="noStrike" cap="none">
                          <a:latin typeface="Calibri"/>
                          <a:ea typeface="Calibri"/>
                          <a:cs typeface="Calibri"/>
                          <a:sym typeface="Calibri"/>
                        </a:rPr>
                        <a:t>Minimum</a:t>
                      </a:r>
                      <a:endParaRPr sz="1800" u="none" strike="noStrike" cap="none">
                        <a:latin typeface="Calibri"/>
                        <a:ea typeface="Calibri"/>
                        <a:cs typeface="Calibri"/>
                        <a:sym typeface="Calibri"/>
                      </a:endParaRPr>
                    </a:p>
                    <a:p>
                      <a:pPr marL="389255" marR="384175" lvl="0" indent="67945" algn="ctr" rtl="0">
                        <a:lnSpc>
                          <a:spcPct val="100000"/>
                        </a:lnSpc>
                        <a:spcBef>
                          <a:spcPts val="685"/>
                        </a:spcBef>
                        <a:spcAft>
                          <a:spcPts val="0"/>
                        </a:spcAft>
                        <a:buNone/>
                      </a:pPr>
                      <a:r>
                        <a:rPr lang="en-US" sz="1800" u="none" strike="noStrike" cap="none">
                          <a:latin typeface="Calibri"/>
                          <a:ea typeface="Calibri"/>
                          <a:cs typeface="Calibri"/>
                          <a:sym typeface="Calibri"/>
                        </a:rPr>
                        <a:t>Invest</a:t>
                      </a:r>
                      <a:endParaRPr sz="1800" u="none" strike="noStrike" cap="none">
                        <a:latin typeface="Calibri"/>
                        <a:ea typeface="Calibri"/>
                        <a:cs typeface="Calibri"/>
                        <a:sym typeface="Calibri"/>
                      </a:endParaRPr>
                    </a:p>
                  </a:txBody>
                  <a:tcPr marL="0" marR="0" marT="87000" marB="0">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540" marR="0" lvl="0" indent="0" algn="ctr" rtl="0">
                        <a:lnSpc>
                          <a:spcPct val="100000"/>
                        </a:lnSpc>
                        <a:spcBef>
                          <a:spcPts val="0"/>
                        </a:spcBef>
                        <a:spcAft>
                          <a:spcPts val="0"/>
                        </a:spcAft>
                        <a:buNone/>
                      </a:pPr>
                      <a:r>
                        <a:rPr lang="en-US" sz="1800" u="none" strike="noStrike" cap="none">
                          <a:latin typeface="Calibri"/>
                          <a:ea typeface="Calibri"/>
                          <a:cs typeface="Calibri"/>
                          <a:sym typeface="Calibri"/>
                        </a:rPr>
                        <a:t>$250,000</a:t>
                      </a:r>
                      <a:endParaRPr/>
                    </a:p>
                  </a:txBody>
                  <a:tcPr marL="0" marR="0" marT="224150" marB="0">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3"/>
          <p:cNvSpPr txBox="1">
            <a:spLocks noGrp="1"/>
          </p:cNvSpPr>
          <p:nvPr>
            <p:ph type="title"/>
          </p:nvPr>
        </p:nvSpPr>
        <p:spPr>
          <a:xfrm>
            <a:off x="1163509" y="526795"/>
            <a:ext cx="6819900" cy="695325"/>
          </a:xfrm>
          <a:prstGeom prst="rect">
            <a:avLst/>
          </a:prstGeom>
          <a:noFill/>
          <a:ln>
            <a:noFill/>
          </a:ln>
        </p:spPr>
        <p:txBody>
          <a:bodyPr spcFirstLastPara="1" wrap="square" lIns="0" tIns="11425" rIns="0" bIns="0" anchor="t" anchorCtr="0">
            <a:spAutoFit/>
          </a:bodyPr>
          <a:lstStyle/>
          <a:p>
            <a:pPr marL="12700" lvl="0" indent="0" algn="l" rtl="0">
              <a:lnSpc>
                <a:spcPct val="100000"/>
              </a:lnSpc>
              <a:spcBef>
                <a:spcPts val="0"/>
              </a:spcBef>
              <a:spcAft>
                <a:spcPts val="0"/>
              </a:spcAft>
              <a:buNone/>
            </a:pPr>
            <a:r>
              <a:rPr lang="en-US"/>
              <a:t>General Partner Harvey Sax</a:t>
            </a:r>
            <a:endParaRPr/>
          </a:p>
        </p:txBody>
      </p:sp>
      <p:sp>
        <p:nvSpPr>
          <p:cNvPr id="63" name="Google Shape;63;p3"/>
          <p:cNvSpPr txBox="1"/>
          <p:nvPr/>
        </p:nvSpPr>
        <p:spPr>
          <a:xfrm>
            <a:off x="3393440" y="1770379"/>
            <a:ext cx="5634990" cy="3213700"/>
          </a:xfrm>
          <a:prstGeom prst="rect">
            <a:avLst/>
          </a:prstGeom>
          <a:noFill/>
          <a:ln>
            <a:noFill/>
          </a:ln>
        </p:spPr>
        <p:txBody>
          <a:bodyPr spcFirstLastPara="1" wrap="square" lIns="0" tIns="12700" rIns="0" bIns="0" anchor="t" anchorCtr="0">
            <a:spAutoFit/>
          </a:bodyPr>
          <a:lstStyle/>
          <a:p>
            <a:pPr marL="12700" marR="131445" lvl="0" indent="0" algn="l" rtl="0">
              <a:lnSpc>
                <a:spcPct val="100000"/>
              </a:lnSpc>
              <a:spcBef>
                <a:spcPts val="0"/>
              </a:spcBef>
              <a:spcAft>
                <a:spcPts val="0"/>
              </a:spcAft>
              <a:buNone/>
            </a:pPr>
            <a:r>
              <a:rPr lang="en-US" sz="1800">
                <a:solidFill>
                  <a:schemeClr val="dk1"/>
                </a:solidFill>
                <a:latin typeface="Calibri"/>
                <a:ea typeface="Calibri"/>
                <a:cs typeface="Calibri"/>
                <a:sym typeface="Calibri"/>
              </a:rPr>
              <a:t>Mr. Sax was SVP at Oppenheimer, Paine Webber, and Assoc  Director at Bear Stearns prior to Sax Angle Partners</a:t>
            </a:r>
            <a:endParaRPr/>
          </a:p>
          <a:p>
            <a:pPr marL="12700" marR="74295" lvl="0" indent="0" algn="l" rtl="0">
              <a:lnSpc>
                <a:spcPct val="100000"/>
              </a:lnSpc>
              <a:spcBef>
                <a:spcPts val="430"/>
              </a:spcBef>
              <a:spcAft>
                <a:spcPts val="0"/>
              </a:spcAft>
              <a:buNone/>
            </a:pPr>
            <a:r>
              <a:rPr lang="en-US" sz="1800">
                <a:solidFill>
                  <a:schemeClr val="dk1"/>
                </a:solidFill>
                <a:latin typeface="Calibri"/>
                <a:ea typeface="Calibri"/>
                <a:cs typeface="Calibri"/>
                <a:sym typeface="Calibri"/>
              </a:rPr>
              <a:t>In addition to his financial acumen, Sax is recognized as a  pioneer in the technology field. He is responsible for  creating one of the first publicly traded Internet companies.</a:t>
            </a:r>
            <a:endParaRPr/>
          </a:p>
          <a:p>
            <a:pPr marL="12700" marR="118745" lvl="0" indent="0" algn="l" rtl="0">
              <a:lnSpc>
                <a:spcPct val="100000"/>
              </a:lnSpc>
              <a:spcBef>
                <a:spcPts val="434"/>
              </a:spcBef>
              <a:spcAft>
                <a:spcPts val="0"/>
              </a:spcAft>
              <a:buNone/>
            </a:pPr>
            <a:r>
              <a:rPr lang="en-US" sz="1800">
                <a:solidFill>
                  <a:schemeClr val="dk1"/>
                </a:solidFill>
                <a:latin typeface="Calibri"/>
                <a:ea typeface="Calibri"/>
                <a:cs typeface="Calibri"/>
                <a:sym typeface="Calibri"/>
              </a:rPr>
              <a:t>Mr. Sax holds a B.A from Emory University and a Masters of  Security Analysis and Portfolio Management (MSAPM)  Creighton University.</a:t>
            </a:r>
            <a:endParaRPr/>
          </a:p>
          <a:p>
            <a:pPr marL="12700" marR="5080" lvl="0" indent="0" algn="l" rtl="0">
              <a:lnSpc>
                <a:spcPct val="100000"/>
              </a:lnSpc>
              <a:spcBef>
                <a:spcPts val="430"/>
              </a:spcBef>
              <a:spcAft>
                <a:spcPts val="0"/>
              </a:spcAft>
              <a:buNone/>
            </a:pPr>
            <a:r>
              <a:rPr lang="en-US" sz="1800">
                <a:solidFill>
                  <a:schemeClr val="dk1"/>
                </a:solidFill>
                <a:latin typeface="Calibri"/>
                <a:ea typeface="Calibri"/>
                <a:cs typeface="Calibri"/>
                <a:sym typeface="Calibri"/>
              </a:rPr>
              <a:t>Stockbroker, Investment banker, CEO, Harvey has sat at most  seats at the investment table. Mr. Sax's view is uniquely  shaped by his 360 degree perspective.</a:t>
            </a:r>
            <a:endParaRPr/>
          </a:p>
        </p:txBody>
      </p:sp>
      <p:sp>
        <p:nvSpPr>
          <p:cNvPr id="64" name="Google Shape;64;p3"/>
          <p:cNvSpPr/>
          <p:nvPr/>
        </p:nvSpPr>
        <p:spPr>
          <a:xfrm>
            <a:off x="0" y="1600200"/>
            <a:ext cx="3315680" cy="34290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4"/>
          <p:cNvSpPr txBox="1">
            <a:spLocks noGrp="1"/>
          </p:cNvSpPr>
          <p:nvPr>
            <p:ph type="title"/>
          </p:nvPr>
        </p:nvSpPr>
        <p:spPr>
          <a:xfrm>
            <a:off x="744601" y="526795"/>
            <a:ext cx="7656830" cy="695325"/>
          </a:xfrm>
          <a:prstGeom prst="rect">
            <a:avLst/>
          </a:prstGeom>
          <a:noFill/>
          <a:ln>
            <a:noFill/>
          </a:ln>
        </p:spPr>
        <p:txBody>
          <a:bodyPr spcFirstLastPara="1" wrap="square" lIns="0" tIns="11425" rIns="0" bIns="0" anchor="t" anchorCtr="0">
            <a:spAutoFit/>
          </a:bodyPr>
          <a:lstStyle/>
          <a:p>
            <a:pPr marL="12700" lvl="0" indent="0" algn="l" rtl="0">
              <a:lnSpc>
                <a:spcPct val="100000"/>
              </a:lnSpc>
              <a:spcBef>
                <a:spcPts val="0"/>
              </a:spcBef>
              <a:spcAft>
                <a:spcPts val="0"/>
              </a:spcAft>
              <a:buNone/>
            </a:pPr>
            <a:r>
              <a:rPr lang="en-US"/>
              <a:t>General Partner Chase Thomas</a:t>
            </a:r>
            <a:endParaRPr/>
          </a:p>
        </p:txBody>
      </p:sp>
      <p:sp>
        <p:nvSpPr>
          <p:cNvPr id="70" name="Google Shape;70;p4"/>
          <p:cNvSpPr txBox="1"/>
          <p:nvPr/>
        </p:nvSpPr>
        <p:spPr>
          <a:xfrm>
            <a:off x="3507740" y="1694179"/>
            <a:ext cx="5471795" cy="3621504"/>
          </a:xfrm>
          <a:prstGeom prst="rect">
            <a:avLst/>
          </a:prstGeom>
          <a:noFill/>
          <a:ln>
            <a:noFill/>
          </a:ln>
        </p:spPr>
        <p:txBody>
          <a:bodyPr spcFirstLastPara="1" wrap="square" lIns="0" tIns="12700" rIns="0" bIns="0" anchor="t" anchorCtr="0">
            <a:spAutoFit/>
          </a:bodyPr>
          <a:lstStyle/>
          <a:p>
            <a:pPr marL="0" marR="0" lvl="0" indent="0" algn="l" rtl="0">
              <a:lnSpc>
                <a:spcPct val="100000"/>
              </a:lnSpc>
              <a:spcBef>
                <a:spcPts val="0"/>
              </a:spcBef>
              <a:spcAft>
                <a:spcPts val="0"/>
              </a:spcAft>
              <a:buNone/>
            </a:pPr>
            <a:r>
              <a:rPr lang="en-US" sz="1850">
                <a:solidFill>
                  <a:schemeClr val="dk1"/>
                </a:solidFill>
                <a:latin typeface="Calibri"/>
                <a:ea typeface="Calibri"/>
                <a:cs typeface="Calibri"/>
                <a:sym typeface="Calibri"/>
              </a:rPr>
              <a:t>Chase is a seasoned financial professional, beginning his</a:t>
            </a:r>
            <a:endParaRPr sz="1850">
              <a:solidFill>
                <a:schemeClr val="dk1"/>
              </a:solidFill>
              <a:latin typeface="Calibri"/>
              <a:ea typeface="Calibri"/>
              <a:cs typeface="Calibri"/>
              <a:sym typeface="Calibri"/>
            </a:endParaRPr>
          </a:p>
          <a:p>
            <a:pPr marL="12700" marR="5080" lvl="0" indent="0" algn="l" rtl="0">
              <a:lnSpc>
                <a:spcPct val="100000"/>
              </a:lnSpc>
              <a:spcBef>
                <a:spcPts val="0"/>
              </a:spcBef>
              <a:spcAft>
                <a:spcPts val="0"/>
              </a:spcAft>
              <a:buNone/>
            </a:pPr>
            <a:r>
              <a:rPr lang="en-US" sz="1800">
                <a:solidFill>
                  <a:schemeClr val="dk1"/>
                </a:solidFill>
                <a:latin typeface="Calibri"/>
                <a:ea typeface="Calibri"/>
                <a:cs typeface="Calibri"/>
                <a:sym typeface="Calibri"/>
              </a:rPr>
              <a:t>his career in the financial industry at Fidelity  Investments. After three years as a Retirement  Relationship Manager, Chase was part of team overseeing a half billion of 401(k)  assets. </a:t>
            </a:r>
            <a:endParaRPr sz="1800">
              <a:solidFill>
                <a:schemeClr val="dk1"/>
              </a:solidFill>
              <a:latin typeface="Calibri"/>
              <a:ea typeface="Calibri"/>
              <a:cs typeface="Calibri"/>
              <a:sym typeface="Calibri"/>
            </a:endParaRPr>
          </a:p>
          <a:p>
            <a:pPr marL="12700" marR="5080" lvl="0" indent="0" algn="l" rtl="0">
              <a:lnSpc>
                <a:spcPct val="100000"/>
              </a:lnSpc>
              <a:spcBef>
                <a:spcPts val="0"/>
              </a:spcBef>
              <a:spcAft>
                <a:spcPts val="0"/>
              </a:spcAft>
              <a:buNone/>
            </a:pPr>
            <a:endParaRPr sz="1800">
              <a:solidFill>
                <a:schemeClr val="dk1"/>
              </a:solidFill>
              <a:latin typeface="Calibri"/>
              <a:ea typeface="Calibri"/>
              <a:cs typeface="Calibri"/>
              <a:sym typeface="Calibri"/>
            </a:endParaRPr>
          </a:p>
          <a:p>
            <a:pPr marL="12700" marR="5080" lvl="0" indent="0" algn="l" rtl="0">
              <a:lnSpc>
                <a:spcPct val="100000"/>
              </a:lnSpc>
              <a:spcBef>
                <a:spcPts val="0"/>
              </a:spcBef>
              <a:spcAft>
                <a:spcPts val="0"/>
              </a:spcAft>
              <a:buNone/>
            </a:pPr>
            <a:r>
              <a:rPr lang="en-US" sz="1800">
                <a:solidFill>
                  <a:schemeClr val="dk1"/>
                </a:solidFill>
                <a:latin typeface="Calibri"/>
                <a:ea typeface="Calibri"/>
                <a:cs typeface="Calibri"/>
                <a:sym typeface="Calibri"/>
              </a:rPr>
              <a:t>Chase assists in the management of the Fund and specializes in providing financial planning advice to  our partners that request it.  He is Certified Financial Planner.</a:t>
            </a:r>
            <a:endParaRPr/>
          </a:p>
          <a:p>
            <a:pPr marL="12700" marR="442594" lvl="0" indent="0" algn="just" rtl="0">
              <a:lnSpc>
                <a:spcPct val="100000"/>
              </a:lnSpc>
              <a:spcBef>
                <a:spcPts val="0"/>
              </a:spcBef>
              <a:spcAft>
                <a:spcPts val="0"/>
              </a:spcAft>
              <a:buNone/>
            </a:pPr>
            <a:endParaRPr sz="1800">
              <a:solidFill>
                <a:schemeClr val="dk1"/>
              </a:solidFill>
              <a:latin typeface="Calibri"/>
              <a:ea typeface="Calibri"/>
              <a:cs typeface="Calibri"/>
              <a:sym typeface="Calibri"/>
            </a:endParaRPr>
          </a:p>
          <a:p>
            <a:pPr marL="12700" marR="442594" lvl="0" indent="0" algn="just" rtl="0">
              <a:lnSpc>
                <a:spcPct val="100000"/>
              </a:lnSpc>
              <a:spcBef>
                <a:spcPts val="0"/>
              </a:spcBef>
              <a:spcAft>
                <a:spcPts val="0"/>
              </a:spcAft>
              <a:buNone/>
            </a:pPr>
            <a:r>
              <a:rPr lang="en-US" sz="1800">
                <a:solidFill>
                  <a:schemeClr val="dk1"/>
                </a:solidFill>
                <a:latin typeface="Calibri"/>
                <a:ea typeface="Calibri"/>
                <a:cs typeface="Calibri"/>
                <a:sym typeface="Calibri"/>
              </a:rPr>
              <a:t>A Utah native from Park City and BYU graduate, Chase  enjoys skiing, trail running, rock climbing, and the arts  with his wife and son.</a:t>
            </a:r>
            <a:endParaRPr/>
          </a:p>
        </p:txBody>
      </p:sp>
      <p:sp>
        <p:nvSpPr>
          <p:cNvPr id="71" name="Google Shape;71;p4"/>
          <p:cNvSpPr/>
          <p:nvPr/>
        </p:nvSpPr>
        <p:spPr>
          <a:xfrm>
            <a:off x="0" y="1600200"/>
            <a:ext cx="3352800" cy="33528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5"/>
          <p:cNvSpPr txBox="1"/>
          <p:nvPr/>
        </p:nvSpPr>
        <p:spPr>
          <a:xfrm>
            <a:off x="414018" y="2200148"/>
            <a:ext cx="8037195" cy="3276600"/>
          </a:xfrm>
          <a:prstGeom prst="rect">
            <a:avLst/>
          </a:prstGeom>
          <a:noFill/>
          <a:ln>
            <a:noFill/>
          </a:ln>
        </p:spPr>
        <p:txBody>
          <a:bodyPr spcFirstLastPara="1" wrap="square" lIns="0" tIns="11425" rIns="0" bIns="0" anchor="t" anchorCtr="0">
            <a:spAutoFit/>
          </a:bodyPr>
          <a:lstStyle/>
          <a:p>
            <a:pPr marL="384175" marR="5080" lvl="0" indent="-371475" algn="l" rtl="0">
              <a:lnSpc>
                <a:spcPct val="10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The Insiders Fund, LP is a long-short equity fund and one of the top  performing funds in the country as reported by Barclay Hedge, Evestment,  and other independent data vendors.</a:t>
            </a:r>
            <a:endParaRPr/>
          </a:p>
          <a:p>
            <a:pPr marL="384175" marR="64769" lvl="0" indent="-371475" algn="l" rtl="0">
              <a:lnSpc>
                <a:spcPct val="100000"/>
              </a:lnSpc>
              <a:spcBef>
                <a:spcPts val="409"/>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The Fund was established in February 2010. The founder, Harvey. Sax, has  managed money in a substantially identical fashion for over 19 years.</a:t>
            </a:r>
            <a:endParaRPr/>
          </a:p>
          <a:p>
            <a:pPr marL="384175" marR="530860" lvl="0" indent="-371475" algn="l" rtl="0">
              <a:lnSpc>
                <a:spcPct val="100000"/>
              </a:lnSpc>
              <a:spcBef>
                <a:spcPts val="38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Partnership prefers to trade securities or sectors that have significant  insider purchases/sales</a:t>
            </a:r>
            <a:endParaRPr/>
          </a:p>
          <a:p>
            <a:pPr marL="384175" marR="0" lvl="0" indent="-371475" algn="l" rtl="0">
              <a:lnSpc>
                <a:spcPct val="100000"/>
              </a:lnSpc>
              <a:spcBef>
                <a:spcPts val="409"/>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Low minimum investments of $250, 000. No lock-ups</a:t>
            </a:r>
            <a:endParaRPr/>
          </a:p>
          <a:p>
            <a:pPr marL="384175" marR="778510" lvl="0" indent="-371475" algn="l" rtl="0">
              <a:lnSpc>
                <a:spcPct val="100000"/>
              </a:lnSpc>
              <a:spcBef>
                <a:spcPts val="409"/>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Our risk adjusted performance is superior as measured by industry  standard Sharpe &amp; Sortino ratios.</a:t>
            </a:r>
            <a:endParaRPr sz="2000">
              <a:solidFill>
                <a:schemeClr val="dk1"/>
              </a:solidFill>
              <a:latin typeface="Calibri"/>
              <a:ea typeface="Calibri"/>
              <a:cs typeface="Calibri"/>
              <a:sym typeface="Calibri"/>
            </a:endParaRPr>
          </a:p>
        </p:txBody>
      </p:sp>
      <p:sp>
        <p:nvSpPr>
          <p:cNvPr id="77" name="Google Shape;77;p5"/>
          <p:cNvSpPr txBox="1">
            <a:spLocks noGrp="1"/>
          </p:cNvSpPr>
          <p:nvPr>
            <p:ph type="title"/>
          </p:nvPr>
        </p:nvSpPr>
        <p:spPr>
          <a:xfrm>
            <a:off x="736663" y="161036"/>
            <a:ext cx="7670673" cy="1243929"/>
          </a:xfrm>
          <a:prstGeom prst="rect">
            <a:avLst/>
          </a:prstGeom>
          <a:noFill/>
          <a:ln>
            <a:noFill/>
          </a:ln>
        </p:spPr>
        <p:txBody>
          <a:bodyPr spcFirstLastPara="1" wrap="square" lIns="0" tIns="134600" rIns="0" bIns="0" anchor="t" anchorCtr="0">
            <a:spAutoFit/>
          </a:bodyPr>
          <a:lstStyle/>
          <a:p>
            <a:pPr marL="1702435" marR="5080" lvl="0" indent="151764" algn="l" rtl="0">
              <a:lnSpc>
                <a:spcPct val="100000"/>
              </a:lnSpc>
              <a:spcBef>
                <a:spcPts val="0"/>
              </a:spcBef>
              <a:spcAft>
                <a:spcPts val="0"/>
              </a:spcAft>
              <a:buNone/>
            </a:pPr>
            <a:r>
              <a:rPr lang="en-US" sz="3600"/>
              <a:t>Executive Summary</a:t>
            </a:r>
            <a:br>
              <a:rPr lang="en-US" sz="3600"/>
            </a:br>
            <a:r>
              <a:rPr lang="en-US" sz="3600"/>
              <a:t>The Insiders Fund, LP</a:t>
            </a:r>
            <a:endParaRPr sz="3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6"/>
          <p:cNvSpPr txBox="1"/>
          <p:nvPr/>
        </p:nvSpPr>
        <p:spPr>
          <a:xfrm>
            <a:off x="2267254" y="2209292"/>
            <a:ext cx="4791600" cy="3387900"/>
          </a:xfrm>
          <a:prstGeom prst="rect">
            <a:avLst/>
          </a:prstGeom>
          <a:noFill/>
          <a:ln>
            <a:noFill/>
          </a:ln>
        </p:spPr>
        <p:txBody>
          <a:bodyPr spcFirstLastPara="1" wrap="square" lIns="0" tIns="11425" rIns="0" bIns="0" anchor="t" anchorCtr="0">
            <a:spAutoFit/>
          </a:bodyPr>
          <a:lstStyle/>
          <a:p>
            <a:pPr marL="0" marR="227965" lvl="0" indent="0" algn="ctr" rtl="0">
              <a:lnSpc>
                <a:spcPct val="135857"/>
              </a:lnSpc>
              <a:spcBef>
                <a:spcPts val="0"/>
              </a:spcBef>
              <a:spcAft>
                <a:spcPts val="0"/>
              </a:spcAft>
              <a:buNone/>
            </a:pPr>
            <a:r>
              <a:rPr lang="en-US" sz="2800">
                <a:solidFill>
                  <a:schemeClr val="dk1"/>
                </a:solidFill>
                <a:latin typeface="Calibri"/>
                <a:ea typeface="Calibri"/>
                <a:cs typeface="Calibri"/>
                <a:sym typeface="Calibri"/>
              </a:rPr>
              <a:t>27.30% 2021</a:t>
            </a:r>
            <a:endParaRPr/>
          </a:p>
          <a:p>
            <a:pPr marL="0" marR="227965" lvl="0" indent="0" algn="ctr" rtl="0">
              <a:lnSpc>
                <a:spcPct val="135857"/>
              </a:lnSpc>
              <a:spcBef>
                <a:spcPts val="90"/>
              </a:spcBef>
              <a:spcAft>
                <a:spcPts val="0"/>
              </a:spcAft>
              <a:buNone/>
            </a:pPr>
            <a:r>
              <a:rPr lang="en-US" sz="2800">
                <a:solidFill>
                  <a:schemeClr val="dk1"/>
                </a:solidFill>
                <a:latin typeface="Calibri"/>
                <a:ea typeface="Calibri"/>
                <a:cs typeface="Calibri"/>
                <a:sym typeface="Calibri"/>
              </a:rPr>
              <a:t>14.69% 2020</a:t>
            </a:r>
            <a:endParaRPr/>
          </a:p>
          <a:p>
            <a:pPr marL="0" marR="227965" lvl="0" indent="0" algn="ctr" rtl="0">
              <a:lnSpc>
                <a:spcPct val="135857"/>
              </a:lnSpc>
              <a:spcBef>
                <a:spcPts val="90"/>
              </a:spcBef>
              <a:spcAft>
                <a:spcPts val="0"/>
              </a:spcAft>
              <a:buNone/>
            </a:pPr>
            <a:r>
              <a:rPr lang="en-US" sz="2800">
                <a:solidFill>
                  <a:schemeClr val="dk1"/>
                </a:solidFill>
                <a:latin typeface="Calibri"/>
                <a:ea typeface="Calibri"/>
                <a:cs typeface="Calibri"/>
                <a:sym typeface="Calibri"/>
              </a:rPr>
              <a:t>31.49% 2019</a:t>
            </a:r>
            <a:endParaRPr/>
          </a:p>
          <a:p>
            <a:pPr marL="0" marR="0" lvl="0" indent="0" algn="ctr" rtl="0">
              <a:lnSpc>
                <a:spcPct val="134642"/>
              </a:lnSpc>
              <a:spcBef>
                <a:spcPts val="0"/>
              </a:spcBef>
              <a:spcAft>
                <a:spcPts val="0"/>
              </a:spcAft>
              <a:buNone/>
            </a:pPr>
            <a:r>
              <a:rPr lang="en-US" sz="2800">
                <a:solidFill>
                  <a:schemeClr val="dk1"/>
                </a:solidFill>
                <a:latin typeface="Calibri"/>
                <a:ea typeface="Calibri"/>
                <a:cs typeface="Calibri"/>
                <a:sym typeface="Calibri"/>
              </a:rPr>
              <a:t>12.42% CAGR since inception</a:t>
            </a:r>
            <a:endParaRPr/>
          </a:p>
          <a:p>
            <a:pPr marL="0" marR="222884" lvl="0" indent="0" algn="ctr" rtl="0">
              <a:lnSpc>
                <a:spcPct val="135857"/>
              </a:lnSpc>
              <a:spcBef>
                <a:spcPts val="0"/>
              </a:spcBef>
              <a:spcAft>
                <a:spcPts val="0"/>
              </a:spcAft>
              <a:buNone/>
            </a:pPr>
            <a:r>
              <a:rPr lang="en-US" sz="2800">
                <a:solidFill>
                  <a:schemeClr val="dk1"/>
                </a:solidFill>
                <a:latin typeface="Calibri"/>
                <a:ea typeface="Calibri"/>
                <a:cs typeface="Calibri"/>
                <a:sym typeface="Calibri"/>
              </a:rPr>
              <a:t>1069.43% Cumulative</a:t>
            </a:r>
            <a:endParaRPr sz="2800">
              <a:solidFill>
                <a:schemeClr val="dk1"/>
              </a:solidFill>
              <a:latin typeface="Calibri"/>
              <a:ea typeface="Calibri"/>
              <a:cs typeface="Calibri"/>
              <a:sym typeface="Calibri"/>
            </a:endParaRPr>
          </a:p>
          <a:p>
            <a:pPr marL="0" marR="222884" lvl="0" indent="0" algn="ctr" rtl="0">
              <a:lnSpc>
                <a:spcPct val="135857"/>
              </a:lnSpc>
              <a:spcBef>
                <a:spcPts val="0"/>
              </a:spcBef>
              <a:spcAft>
                <a:spcPts val="0"/>
              </a:spcAft>
              <a:buNone/>
            </a:pPr>
            <a:r>
              <a:rPr lang="en-US" sz="2800">
                <a:solidFill>
                  <a:schemeClr val="dk1"/>
                </a:solidFill>
                <a:latin typeface="Calibri"/>
                <a:ea typeface="Calibri"/>
                <a:cs typeface="Calibri"/>
                <a:sym typeface="Calibri"/>
              </a:rPr>
              <a:t>Over 626.48% S&amp;P 500</a:t>
            </a:r>
            <a:endParaRPr sz="2800">
              <a:solidFill>
                <a:schemeClr val="dk1"/>
              </a:solidFill>
              <a:latin typeface="Calibri"/>
              <a:ea typeface="Calibri"/>
              <a:cs typeface="Calibri"/>
              <a:sym typeface="Calibri"/>
            </a:endParaRPr>
          </a:p>
        </p:txBody>
      </p:sp>
      <p:sp>
        <p:nvSpPr>
          <p:cNvPr id="83" name="Google Shape;83;p6"/>
          <p:cNvSpPr txBox="1">
            <a:spLocks noGrp="1"/>
          </p:cNvSpPr>
          <p:nvPr>
            <p:ph type="title"/>
          </p:nvPr>
        </p:nvSpPr>
        <p:spPr>
          <a:xfrm>
            <a:off x="736663" y="161036"/>
            <a:ext cx="7670673" cy="1365250"/>
          </a:xfrm>
          <a:prstGeom prst="rect">
            <a:avLst/>
          </a:prstGeom>
          <a:noFill/>
          <a:ln>
            <a:noFill/>
          </a:ln>
        </p:spPr>
        <p:txBody>
          <a:bodyPr spcFirstLastPara="1" wrap="square" lIns="0" tIns="11425" rIns="0" bIns="0" anchor="t" anchorCtr="0">
            <a:spAutoFit/>
          </a:bodyPr>
          <a:lstStyle/>
          <a:p>
            <a:pPr marL="2945130" marR="5080" lvl="0" indent="-2932430" algn="l" rtl="0">
              <a:lnSpc>
                <a:spcPct val="100000"/>
              </a:lnSpc>
              <a:spcBef>
                <a:spcPts val="0"/>
              </a:spcBef>
              <a:spcAft>
                <a:spcPts val="0"/>
              </a:spcAft>
              <a:buNone/>
            </a:pPr>
            <a:r>
              <a:rPr lang="en-US"/>
              <a:t>Net Returns over </a:t>
            </a:r>
            <a:r>
              <a:rPr lang="en-US" u="sng"/>
              <a:t>Multiple</a:t>
            </a:r>
            <a:r>
              <a:rPr lang="en-US"/>
              <a:t> Time  Periods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7"/>
          <p:cNvSpPr txBox="1">
            <a:spLocks noGrp="1"/>
          </p:cNvSpPr>
          <p:nvPr>
            <p:ph type="title"/>
          </p:nvPr>
        </p:nvSpPr>
        <p:spPr>
          <a:xfrm>
            <a:off x="842707" y="302626"/>
            <a:ext cx="7458600" cy="9978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3200"/>
              <a:t>Strategy has Returned 626.48% more than the S&amp;P 500 since Inception</a:t>
            </a:r>
            <a:endParaRPr sz="3200"/>
          </a:p>
        </p:txBody>
      </p:sp>
      <p:sp>
        <p:nvSpPr>
          <p:cNvPr id="89" name="Google Shape;89;p7"/>
          <p:cNvSpPr txBox="1"/>
          <p:nvPr/>
        </p:nvSpPr>
        <p:spPr>
          <a:xfrm>
            <a:off x="1328247" y="5123179"/>
            <a:ext cx="7633970" cy="1387559"/>
          </a:xfrm>
          <a:prstGeom prst="rect">
            <a:avLst/>
          </a:prstGeom>
          <a:noFill/>
          <a:ln>
            <a:noFill/>
          </a:ln>
        </p:spPr>
        <p:txBody>
          <a:bodyPr spcFirstLastPara="1" wrap="square" lIns="0" tIns="53325" rIns="0" bIns="0" anchor="t" anchorCtr="0">
            <a:spAutoFit/>
          </a:bodyPr>
          <a:lstStyle/>
          <a:p>
            <a:pPr marL="12700" marR="5080" lvl="0" indent="0" algn="l" rtl="0">
              <a:lnSpc>
                <a:spcPct val="111666"/>
              </a:lnSpc>
              <a:spcBef>
                <a:spcPts val="0"/>
              </a:spcBef>
              <a:spcAft>
                <a:spcPts val="0"/>
              </a:spcAft>
              <a:buNone/>
            </a:pPr>
            <a:r>
              <a:rPr lang="en-US" sz="1200" b="1">
                <a:solidFill>
                  <a:srgbClr val="898989"/>
                </a:solidFill>
                <a:latin typeface="Arial"/>
                <a:ea typeface="Arial"/>
                <a:cs typeface="Arial"/>
                <a:sym typeface="Arial"/>
              </a:rPr>
              <a:t>*</a:t>
            </a:r>
            <a:r>
              <a:rPr lang="en-US" sz="1200">
                <a:solidFill>
                  <a:srgbClr val="898989"/>
                </a:solidFill>
                <a:latin typeface="Arial"/>
                <a:ea typeface="Arial"/>
                <a:cs typeface="Arial"/>
                <a:sym typeface="Arial"/>
              </a:rPr>
              <a:t>The performance data prior to Feb 2010 does </a:t>
            </a:r>
            <a:r>
              <a:rPr lang="en-US" sz="1200" b="1">
                <a:solidFill>
                  <a:srgbClr val="898989"/>
                </a:solidFill>
                <a:latin typeface="Arial"/>
                <a:ea typeface="Arial"/>
                <a:cs typeface="Arial"/>
                <a:sym typeface="Arial"/>
              </a:rPr>
              <a:t>NOT </a:t>
            </a:r>
            <a:r>
              <a:rPr lang="en-US" sz="1200">
                <a:solidFill>
                  <a:srgbClr val="898989"/>
                </a:solidFill>
                <a:latin typeface="Arial"/>
                <a:ea typeface="Arial"/>
                <a:cs typeface="Arial"/>
                <a:sym typeface="Arial"/>
              </a:rPr>
              <a:t>represents the performance of The Insiders Fund, LP  (the "Fund") but instead reflects the performance of personal trading accounts of Harvey Sax. The results  reflect the deduction of: (i) an annual asset management fee of 2%, accrued monthly; (ii) a performance  allocation of 20%, accrued monthly and taken annually, subject to a high water mark; and (iii) transaction  fees and other expenses incurred by Harvey Sax. During the time period shown, the manager used only  those investment strategies disclosed in the Fund's Private Placement Memorandum and there were no  material market or economic conditions that affected the results portrayed. Performance compared to  Barclay Hedge data dated February 2012..</a:t>
            </a:r>
            <a:endParaRPr sz="1200">
              <a:solidFill>
                <a:schemeClr val="dk1"/>
              </a:solidFill>
              <a:latin typeface="Arial"/>
              <a:ea typeface="Arial"/>
              <a:cs typeface="Arial"/>
              <a:sym typeface="Arial"/>
            </a:endParaRPr>
          </a:p>
        </p:txBody>
      </p:sp>
      <p:pic>
        <p:nvPicPr>
          <p:cNvPr id="90" name="Google Shape;90;p7"/>
          <p:cNvPicPr preferRelativeResize="0"/>
          <p:nvPr/>
        </p:nvPicPr>
        <p:blipFill>
          <a:blip r:embed="rId3">
            <a:alphaModFix/>
          </a:blip>
          <a:stretch>
            <a:fillRect/>
          </a:stretch>
        </p:blipFill>
        <p:spPr>
          <a:xfrm>
            <a:off x="110875" y="1674400"/>
            <a:ext cx="8922250" cy="3242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8"/>
          <p:cNvSpPr txBox="1"/>
          <p:nvPr/>
        </p:nvSpPr>
        <p:spPr>
          <a:xfrm>
            <a:off x="86296" y="2404364"/>
            <a:ext cx="2201545" cy="2898870"/>
          </a:xfrm>
          <a:prstGeom prst="rect">
            <a:avLst/>
          </a:prstGeom>
          <a:noFill/>
          <a:ln>
            <a:noFill/>
          </a:ln>
        </p:spPr>
        <p:txBody>
          <a:bodyPr spcFirstLastPara="1" wrap="square" lIns="0" tIns="64125" rIns="0" bIns="0" anchor="t" anchorCtr="0">
            <a:spAutoFit/>
          </a:bodyPr>
          <a:lstStyle/>
          <a:p>
            <a:pPr marL="0" marR="0" lvl="0" indent="0" algn="ctr" rtl="0">
              <a:lnSpc>
                <a:spcPct val="100000"/>
              </a:lnSpc>
              <a:spcBef>
                <a:spcPts val="0"/>
              </a:spcBef>
              <a:spcAft>
                <a:spcPts val="0"/>
              </a:spcAft>
              <a:buNone/>
            </a:pPr>
            <a:r>
              <a:rPr lang="en-US" sz="1800">
                <a:solidFill>
                  <a:schemeClr val="dk1"/>
                </a:solidFill>
                <a:latin typeface="Calibri"/>
                <a:ea typeface="Calibri"/>
                <a:cs typeface="Calibri"/>
                <a:sym typeface="Calibri"/>
              </a:rPr>
              <a:t>The Insiders Fund</a:t>
            </a:r>
            <a:endParaRPr/>
          </a:p>
          <a:p>
            <a:pPr marL="12065" marR="5080" lvl="0" indent="0" algn="ctr" rtl="0">
              <a:lnSpc>
                <a:spcPct val="100000"/>
              </a:lnSpc>
              <a:spcBef>
                <a:spcPts val="409"/>
              </a:spcBef>
              <a:spcAft>
                <a:spcPts val="0"/>
              </a:spcAft>
              <a:buNone/>
            </a:pPr>
            <a:r>
              <a:rPr lang="en-US" sz="1800">
                <a:solidFill>
                  <a:schemeClr val="dk1"/>
                </a:solidFill>
                <a:latin typeface="Calibri"/>
                <a:ea typeface="Calibri"/>
                <a:cs typeface="Calibri"/>
                <a:sym typeface="Calibri"/>
              </a:rPr>
              <a:t>was </a:t>
            </a:r>
            <a:r>
              <a:rPr lang="en-US" sz="1800" b="1">
                <a:solidFill>
                  <a:schemeClr val="dk1"/>
                </a:solidFill>
                <a:latin typeface="Calibri"/>
                <a:ea typeface="Calibri"/>
                <a:cs typeface="Calibri"/>
                <a:sym typeface="Calibri"/>
              </a:rPr>
              <a:t>ranked #4 </a:t>
            </a:r>
            <a:r>
              <a:rPr lang="en-US" sz="1800">
                <a:solidFill>
                  <a:schemeClr val="dk1"/>
                </a:solidFill>
                <a:latin typeface="Calibri"/>
                <a:ea typeface="Calibri"/>
                <a:cs typeface="Calibri"/>
                <a:sym typeface="Calibri"/>
              </a:rPr>
              <a:t>amongst all long-short equity funds in the world for  2019</a:t>
            </a:r>
            <a:endParaRPr/>
          </a:p>
          <a:p>
            <a:pPr marL="0" marR="0" lvl="0" indent="0" algn="ctr" rtl="0">
              <a:lnSpc>
                <a:spcPct val="100000"/>
              </a:lnSpc>
              <a:spcBef>
                <a:spcPts val="55"/>
              </a:spcBef>
              <a:spcAft>
                <a:spcPts val="0"/>
              </a:spcAft>
              <a:buNone/>
            </a:pPr>
            <a:r>
              <a:rPr lang="en-US" sz="1800">
                <a:solidFill>
                  <a:schemeClr val="dk1"/>
                </a:solidFill>
                <a:latin typeface="Calibri"/>
                <a:ea typeface="Calibri"/>
                <a:cs typeface="Calibri"/>
                <a:sym typeface="Calibri"/>
              </a:rPr>
              <a:t>By BarclayHedge, a  leading independent</a:t>
            </a:r>
            <a:endParaRPr/>
          </a:p>
          <a:p>
            <a:pPr marL="123825" marR="116839" lvl="0" indent="635" algn="ctr" rtl="0">
              <a:lnSpc>
                <a:spcPct val="100000"/>
              </a:lnSpc>
              <a:spcBef>
                <a:spcPts val="0"/>
              </a:spcBef>
              <a:spcAft>
                <a:spcPts val="0"/>
              </a:spcAft>
              <a:buNone/>
            </a:pPr>
            <a:r>
              <a:rPr lang="en-US" sz="1800">
                <a:solidFill>
                  <a:schemeClr val="dk1"/>
                </a:solidFill>
                <a:latin typeface="Calibri"/>
                <a:ea typeface="Calibri"/>
                <a:cs typeface="Calibri"/>
                <a:sym typeface="Calibri"/>
              </a:rPr>
              <a:t>alternative  investment database  vendor.</a:t>
            </a:r>
            <a:endParaRPr/>
          </a:p>
        </p:txBody>
      </p:sp>
      <p:sp>
        <p:nvSpPr>
          <p:cNvPr id="96" name="Google Shape;96;p8"/>
          <p:cNvSpPr txBox="1">
            <a:spLocks noGrp="1"/>
          </p:cNvSpPr>
          <p:nvPr>
            <p:ph type="title"/>
          </p:nvPr>
        </p:nvSpPr>
        <p:spPr>
          <a:xfrm>
            <a:off x="2270125" y="186346"/>
            <a:ext cx="4603750" cy="1365753"/>
          </a:xfrm>
          <a:prstGeom prst="rect">
            <a:avLst/>
          </a:prstGeom>
          <a:noFill/>
          <a:ln>
            <a:noFill/>
          </a:ln>
        </p:spPr>
        <p:txBody>
          <a:bodyPr spcFirstLastPara="1" wrap="square" lIns="0" tIns="11425" rIns="0" bIns="0" anchor="t" anchorCtr="0">
            <a:spAutoFit/>
          </a:bodyPr>
          <a:lstStyle/>
          <a:p>
            <a:pPr marL="12700" lvl="0" indent="0" algn="ctr" rtl="0">
              <a:lnSpc>
                <a:spcPct val="100000"/>
              </a:lnSpc>
              <a:spcBef>
                <a:spcPts val="0"/>
              </a:spcBef>
              <a:spcAft>
                <a:spcPts val="0"/>
              </a:spcAft>
              <a:buNone/>
            </a:pPr>
            <a:r>
              <a:rPr lang="en-US" dirty="0">
                <a:latin typeface="Arial"/>
                <a:ea typeface="Arial"/>
                <a:cs typeface="Arial"/>
                <a:sym typeface="Arial"/>
              </a:rPr>
              <a:t>World Class Ranking</a:t>
            </a:r>
            <a:endParaRPr dirty="0"/>
          </a:p>
        </p:txBody>
      </p:sp>
      <p:grpSp>
        <p:nvGrpSpPr>
          <p:cNvPr id="97" name="Google Shape;97;p8"/>
          <p:cNvGrpSpPr/>
          <p:nvPr/>
        </p:nvGrpSpPr>
        <p:grpSpPr>
          <a:xfrm>
            <a:off x="3863241" y="1748005"/>
            <a:ext cx="5225903" cy="4923649"/>
            <a:chOff x="3863241" y="1748005"/>
            <a:chExt cx="5225903" cy="4923649"/>
          </a:xfrm>
        </p:grpSpPr>
        <p:sp>
          <p:nvSpPr>
            <p:cNvPr id="98" name="Google Shape;98;p8"/>
            <p:cNvSpPr/>
            <p:nvPr/>
          </p:nvSpPr>
          <p:spPr>
            <a:xfrm>
              <a:off x="3863241" y="1748005"/>
              <a:ext cx="5225903" cy="492364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 name="Google Shape;99;p8"/>
            <p:cNvSpPr/>
            <p:nvPr/>
          </p:nvSpPr>
          <p:spPr>
            <a:xfrm>
              <a:off x="5983978" y="1799416"/>
              <a:ext cx="3022555" cy="374574"/>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9"/>
          <p:cNvSpPr txBox="1">
            <a:spLocks noGrp="1"/>
          </p:cNvSpPr>
          <p:nvPr>
            <p:ph type="title"/>
          </p:nvPr>
        </p:nvSpPr>
        <p:spPr>
          <a:xfrm>
            <a:off x="2130266" y="167131"/>
            <a:ext cx="4603750" cy="1365753"/>
          </a:xfrm>
          <a:prstGeom prst="rect">
            <a:avLst/>
          </a:prstGeom>
          <a:noFill/>
          <a:ln>
            <a:noFill/>
          </a:ln>
        </p:spPr>
        <p:txBody>
          <a:bodyPr spcFirstLastPara="1" wrap="square" lIns="0" tIns="11425" rIns="0" bIns="0" anchor="t" anchorCtr="0">
            <a:spAutoFit/>
          </a:bodyPr>
          <a:lstStyle/>
          <a:p>
            <a:pPr marL="12700" lvl="0" indent="0" algn="ctr" rtl="0">
              <a:lnSpc>
                <a:spcPct val="100000"/>
              </a:lnSpc>
              <a:spcBef>
                <a:spcPts val="0"/>
              </a:spcBef>
              <a:spcAft>
                <a:spcPts val="0"/>
              </a:spcAft>
              <a:buNone/>
            </a:pPr>
            <a:r>
              <a:rPr lang="en-US" dirty="0">
                <a:latin typeface="Arial"/>
                <a:ea typeface="Arial"/>
                <a:cs typeface="Arial"/>
                <a:sym typeface="Arial"/>
              </a:rPr>
              <a:t>World Class Ranking</a:t>
            </a:r>
            <a:endParaRPr dirty="0"/>
          </a:p>
        </p:txBody>
      </p:sp>
      <p:pic>
        <p:nvPicPr>
          <p:cNvPr id="106" name="Google Shape;106;p9" descr="Logo&#10;&#10;Description automatically generated with medium confidence"/>
          <p:cNvPicPr preferRelativeResize="0"/>
          <p:nvPr/>
        </p:nvPicPr>
        <p:blipFill rotWithShape="1">
          <a:blip r:embed="rId3">
            <a:alphaModFix/>
          </a:blip>
          <a:srcRect/>
          <a:stretch/>
        </p:blipFill>
        <p:spPr>
          <a:xfrm>
            <a:off x="164941" y="1905000"/>
            <a:ext cx="8813800" cy="35179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1696</Words>
  <Application>Microsoft Office PowerPoint</Application>
  <PresentationFormat>On-screen Show (4:3)</PresentationFormat>
  <Paragraphs>143</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Times New Roman</vt:lpstr>
      <vt:lpstr>Arimo</vt:lpstr>
      <vt:lpstr>Tahoma</vt:lpstr>
      <vt:lpstr>Calibri</vt:lpstr>
      <vt:lpstr>Office Theme</vt:lpstr>
      <vt:lpstr>Who is Alpha Wealth Funds,  LLC</vt:lpstr>
      <vt:lpstr>Emerging Alpha</vt:lpstr>
      <vt:lpstr>General Partner Harvey Sax</vt:lpstr>
      <vt:lpstr>General Partner Chase Thomas</vt:lpstr>
      <vt:lpstr>Executive Summary The Insiders Fund, LP</vt:lpstr>
      <vt:lpstr>Net Returns over Multiple Time  Periods</vt:lpstr>
      <vt:lpstr>Strategy has Returned 626.48% more than the S&amp;P 500 since Inception</vt:lpstr>
      <vt:lpstr>World Class Ranking</vt:lpstr>
      <vt:lpstr>World Class Ranking</vt:lpstr>
      <vt:lpstr>World Class Ranking</vt:lpstr>
      <vt:lpstr>Investment Strategy</vt:lpstr>
      <vt:lpstr>Investment Process</vt:lpstr>
      <vt:lpstr>Exploiting the “short swing rule”</vt:lpstr>
      <vt:lpstr>Insiders have a proven superior investment track  record.</vt:lpstr>
      <vt:lpstr>Waves of Insider Buying at Historic Market  Bottoms</vt:lpstr>
      <vt:lpstr>Comprehensive Review</vt:lpstr>
      <vt:lpstr>Technical combined with Fundamental Analysis</vt:lpstr>
      <vt:lpstr>Proven Methodology</vt:lpstr>
      <vt:lpstr>Portfolio Risk Management</vt:lpstr>
      <vt:lpstr>Tax Advantages</vt:lpstr>
      <vt:lpstr>Financial Results</vt:lpstr>
      <vt:lpstr>Fund Structure and Terms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is Alpha Wealth Funds,  LLC</dc:title>
  <cp:lastModifiedBy>Harvey Sax</cp:lastModifiedBy>
  <cp:revision>1</cp:revision>
  <dcterms:created xsi:type="dcterms:W3CDTF">2020-12-30T21:22:53Z</dcterms:created>
  <dcterms:modified xsi:type="dcterms:W3CDTF">2022-01-13T21:26:31Z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2018-03-29T00:00:00Z</vt:filetime>
  </property>
  <property fmtid="{D5CDD505-2E9C-101B-9397-08002B2CF9AE}" pid="3" name="Creator">
    <vt:lpwstr>PowerPoint</vt:lpwstr>
  </property>
  <property fmtid="{D5CDD505-2E9C-101B-9397-08002B2CF9AE}" pid="4" name="LastSaved">
    <vt:filetime>2020-12-30T00:00:00Z</vt:filetime>
  </property>
</Properties>
</file>